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21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2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</p:sldIdLst>
  <p:sldSz cy="5143500" cx="9144000"/>
  <p:notesSz cx="6858000" cy="9144000"/>
  <p:embeddedFontLst>
    <p:embeddedFont>
      <p:font typeface="Raleway"/>
      <p:regular r:id="rId102"/>
      <p:bold r:id="rId103"/>
      <p:italic r:id="rId104"/>
      <p:boldItalic r:id="rId105"/>
    </p:embeddedFont>
    <p:embeddedFont>
      <p:font typeface="Roboto"/>
      <p:regular r:id="rId106"/>
      <p:bold r:id="rId107"/>
      <p:italic r:id="rId108"/>
      <p:boldItalic r:id="rId109"/>
    </p:embeddedFont>
    <p:embeddedFont>
      <p:font typeface="Lato"/>
      <p:regular r:id="rId110"/>
      <p:bold r:id="rId111"/>
      <p:italic r:id="rId112"/>
      <p:boldItalic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2" name="Aaditeshwar Seth"/>
  <p:cmAuthor clrIdx="1" id="1" initials="" lastIdx="3" name="Mehak Gupta"/>
  <p:cmAuthor clrIdx="2" id="2" initials="" lastIdx="9" name="Adhya Dagar"/>
  <p:cmAuthor clrIdx="3" id="3" initials="" lastIdx="8" name="Chahat Bansa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836526-1C5C-413E-9874-F7DC64F1E4A8}">
  <a:tblStyle styleId="{2A836526-1C5C-413E-9874-F7DC64F1E4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A302A1E-2A0E-43F6-AF5F-53BB838383F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Roboto-bold.fntdata"/><Relationship Id="rId106" Type="http://schemas.openxmlformats.org/officeDocument/2006/relationships/font" Target="fonts/Roboto-regular.fntdata"/><Relationship Id="rId105" Type="http://schemas.openxmlformats.org/officeDocument/2006/relationships/font" Target="fonts/Raleway-boldItalic.fntdata"/><Relationship Id="rId104" Type="http://schemas.openxmlformats.org/officeDocument/2006/relationships/font" Target="fonts/Raleway-italic.fntdata"/><Relationship Id="rId109" Type="http://schemas.openxmlformats.org/officeDocument/2006/relationships/font" Target="fonts/Roboto-boldItalic.fntdata"/><Relationship Id="rId108" Type="http://schemas.openxmlformats.org/officeDocument/2006/relationships/font" Target="fonts/Roboto-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Raleway-bold.fntdata"/><Relationship Id="rId102" Type="http://schemas.openxmlformats.org/officeDocument/2006/relationships/font" Target="fonts/Raleway-regular.fntdata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10" Type="http://schemas.openxmlformats.org/officeDocument/2006/relationships/font" Target="fonts/Lato-regular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13" Type="http://schemas.openxmlformats.org/officeDocument/2006/relationships/font" Target="fonts/Lato-boldItalic.fntdata"/><Relationship Id="rId112" Type="http://schemas.openxmlformats.org/officeDocument/2006/relationships/font" Target="fonts/Lato-italic.fntdata"/><Relationship Id="rId111" Type="http://schemas.openxmlformats.org/officeDocument/2006/relationships/font" Target="fonts/Lato-bold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5-22T20:19:49.145">
    <p:pos x="6000" y="0"/>
    <p:text>Also here, label-1 and label-2 should probably be merged</p:text>
  </p:cm>
  <p:cm authorId="1" idx="1" dt="2020-06-22T10:15:26.184">
    <p:pos x="6000" y="100"/>
    <p:text>Label 1 has 312 districts, Label 2 has 245, Label 3 has 83
Merging directly 1+2 will cause skewness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0-05-02T08:53:55.061">
    <p:pos x="523" y="449"/>
    <p:text>Red and yellow are interesting categories - why do very few inter-state migrants go there?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0-05-09T17:20:37.562">
    <p:pos x="459" y="833"/>
    <p:text>Also similarly do this 2-factor analysis for type of industrial activity - high in manufacturing, high in services, etc</p:text>
  </p:cm>
  <p:cm authorId="3" idx="5" dt="2020-05-09T17:20:37.562">
    <p:pos x="459" y="833"/>
    <p:text>Done Sir. Those slides are added later.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0-05-05T19:25:54.502">
    <p:pos x="2941" y="263"/>
    <p:text>Migrants in unemp districts are... and so on</p:text>
  </p:cm>
  <p:cm authorId="3" idx="6" dt="2020-05-05T19:25:54.502">
    <p:pos x="2941" y="263"/>
    <p:text>Resolved.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0-05-05T19:28:35.476">
    <p:pos x="123" y="664"/>
    <p:text>Intensity of inbound migration should be a factor here too, in fact the main factor against which you should analyze the other variables. Do a 2-factor analysis additionally of inbound migration intensity against other variables (duration, reason, gender, literacy, etc)</p:text>
  </p:cm>
  <p:cm authorId="3" idx="7" dt="2020-05-05T19:28:35.476">
    <p:pos x="123" y="664"/>
    <p:text>2-factor results added in later slides. This slide shows the correlation of intensity of inbound migration with all other variables.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5" dt="2020-05-02T19:05:55.129">
    <p:pos x="6000" y="0"/>
    <p:text>What threshold shall we keep for correlation</p:text>
  </p:cm>
  <p:cm authorId="0" idx="11" dt="2020-05-05T19:29:29.415">
    <p:pos x="55" y="128"/>
    <p:text>Explain this more</p:text>
  </p:cm>
  <p:cm authorId="2" idx="6" dt="2020-05-05T19:29:29.415">
    <p:pos x="55" y="128"/>
    <p:text>We have studied correlation between different migration variables to explore 2D analysis and where patterns lie.This is just a numerical extension of the previous slide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0-05-22T20:25:04.708">
    <p:pos x="6000" y="0"/>
    <p:text>What is the difference from hypothesis-1?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7" dt="2020-06-18T16:42:17.772">
    <p:pos x="6000" y="0"/>
    <p:text>Study Female main migrants sep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8" dt="2020-05-22T20:29:14.153">
    <p:pos x="6000" y="0"/>
    <p:text>Longer duration of migration has been known to have negative impact. It is for this reason that the decrease in duration has been taken as +ve change and increased duration is marked as -ve change.</p:text>
  </p:cm>
  <p:cm authorId="0" idx="13" dt="2020-05-22T20:29:14.153">
    <p:pos x="6000" y="0"/>
    <p:text>I think it should colour coded in reverse, short-term migration is very difficult on the people, as we have also seen now during the lockdown</p:text>
  </p:cm>
  <p:cm authorId="0" idx="14" dt="2020-05-22T20:30:04.476">
    <p:pos x="6000" y="100"/>
    <p:text>How were the labels generated? Did you map states to the same centroids as the district level labels?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0-05-22T20:32:37.538">
    <p:pos x="6000" y="0"/>
    <p:text>Also show a graph of all the states</p:text>
  </p:cm>
  <p:cm authorId="0" idx="16" dt="2020-05-22T20:34:42.651">
    <p:pos x="600" y="882"/>
    <p:text>What is the formula exactly? Difference between the percentage of population that were migrants in 2001 and percentage of population that were migrants in 2011?</p:text>
  </p:cm>
  <p:cm authorId="2" idx="8" dt="2020-05-09T13:37:44.017">
    <p:pos x="600" y="882"/>
    <p:text>Formula has been shown in the slide</p:text>
  </p:cm>
  <p:cm authorId="0" idx="17" dt="2020-05-22T20:34:42.651">
    <p:pos x="600" y="882"/>
    <p:text>is this 85% for Kerala?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8" dt="2020-05-22T20:33:19.930">
    <p:pos x="6000" y="0"/>
    <p:text>Improve graph resolution. What is the x-axis, negative x-axis means what?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0-06-19T16:30:50.010">
    <p:pos x="6000" y="0"/>
    <p:text>Label 1 has 450 districts and Label 2 has 190 districts</p:tex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9" dt="2020-05-22T20:33:42.865">
    <p:pos x="6000" y="0"/>
    <p:text>Also add graph</p:text>
  </p:cm>
  <p:cm authorId="0" idx="20" dt="2020-05-10T08:25:30.650">
    <p:pos x="600" y="780"/>
    <p:text>Explain what this is</p:text>
  </p:cm>
  <p:cm authorId="2" idx="9" dt="2020-05-10T08:25:30.650">
    <p:pos x="600" y="780"/>
    <p:text>These states and UTs have had the maximum increase in outbound population. Formula is given on the slide</p:tex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1" dt="2020-05-02T09:20:07.639">
    <p:pos x="61" y="240"/>
    <p:text>Good. But make sure you are calculating these values correctly, see previous comment</p:text>
  </p:cm>
</p:cmLst>
</file>

<file path=ppt/comments/comment2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2" dt="2020-05-22T20:35:33.696">
    <p:pos x="6000" y="0"/>
    <p:text>Explain the graphs from here onward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0-06-23T14:40:33.694">
    <p:pos x="6000" y="0"/>
    <p:text>https://shodhganga.inflibnet.ac.in/bitstream/10603/69503/8/08_chapter%203.pdf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0-06-18T16:24:05.070">
    <p:pos x="6000" y="0"/>
    <p:text>Merge label 1 +2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05-05T18:59:40.919">
    <p:pos x="6000" y="0"/>
    <p:text>Add observations</p:text>
  </p:cm>
  <p:cm authorId="3" idx="1" dt="2020-05-05T18:58:23.811">
    <p:pos x="6000" y="0"/>
    <p:text>_Marked as resolved_</p:text>
  </p:cm>
  <p:cm authorId="2" idx="2" dt="2020-05-05T18:59:07.080">
    <p:pos x="6000" y="0"/>
    <p:text>_Re-opened_</p:text>
  </p:cm>
  <p:cm authorId="3" idx="2" dt="2020-05-05T18:59:40.919">
    <p:pos x="6000" y="0"/>
    <p:text>Observations added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05-05T19:00:49.587">
    <p:pos x="38" y="0"/>
    <p:text>Are you sure this computed from among the migrant workers? Non-workers are migrants who are not working? Eg. women who moved after marriage</p:text>
  </p:cm>
  <p:cm authorId="2" idx="3" dt="2020-05-05T18:57:52.333">
    <p:pos x="38" y="0"/>
    <p:text>_Marked as resolved_</p:text>
  </p:cm>
  <p:cm authorId="2" idx="4" dt="2020-05-05T18:58:48.072">
    <p:pos x="38" y="0"/>
    <p:text>_Re-opened_</p:text>
  </p:cm>
  <p:cm authorId="3" idx="3" dt="2020-05-05T19:00:49.587">
    <p:pos x="38" y="0"/>
    <p:text>Yes, all the variables are computed from among migrant workers only and non-worker migrants can be women and children migrating for personal reasons.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0-05-22T20:24:36.123">
    <p:pos x="6000" y="0"/>
    <p:text>Very little green. Are these anomalies? Or should we revisit the clustering, eg. use k=4 and then merge some to bring it back to 3 labels.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0-05-05T19:06:23.031">
    <p:pos x="111" y="1620"/>
    <p:text>Here too</p:text>
  </p:cm>
  <p:cm authorId="3" idx="4" dt="2020-05-05T19:06:23.031">
    <p:pos x="111" y="1620"/>
    <p:text>Done!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0-05-22T20:23:38.070">
    <p:pos x="6000" y="0"/>
    <p:text>Very little green. Look at earlier point about merging some labels. Or consider them as anomalies and investigate more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331797c89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331797c89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951db471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951db471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951db471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951db471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951db471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951db471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ffbfef4db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ffbfef4db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e8f38e4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2e8f38e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2e32d2f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2e32d2f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2b8b1fef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82b8b1fefe_0_71:notes"/>
          <p:cNvSpPr/>
          <p:nvPr>
            <p:ph idx="2" type="sldImg"/>
          </p:nvPr>
        </p:nvSpPr>
        <p:spPr>
          <a:xfrm>
            <a:off x="615652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9d9e4a5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9d9e4a5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2e32d2fa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82e32d2fa5_0_86:notes"/>
          <p:cNvSpPr/>
          <p:nvPr>
            <p:ph idx="2" type="sldImg"/>
          </p:nvPr>
        </p:nvSpPr>
        <p:spPr>
          <a:xfrm>
            <a:off x="615652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fbfef4d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7ffbfef4db_2_1:notes"/>
          <p:cNvSpPr/>
          <p:nvPr>
            <p:ph idx="2" type="sldImg"/>
          </p:nvPr>
        </p:nvSpPr>
        <p:spPr>
          <a:xfrm>
            <a:off x="615652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331797c89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331797c89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79a6746b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779a6746bd_0_11:notes"/>
          <p:cNvSpPr/>
          <p:nvPr>
            <p:ph idx="2" type="sldImg"/>
          </p:nvPr>
        </p:nvSpPr>
        <p:spPr>
          <a:xfrm>
            <a:off x="615652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ffbfef4db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7ffbfef4db_4_53:notes"/>
          <p:cNvSpPr/>
          <p:nvPr>
            <p:ph idx="2" type="sldImg"/>
          </p:nvPr>
        </p:nvSpPr>
        <p:spPr>
          <a:xfrm>
            <a:off x="615652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fbfef4db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7ffbfef4db_4_9:notes"/>
          <p:cNvSpPr/>
          <p:nvPr>
            <p:ph idx="2" type="sldImg"/>
          </p:nvPr>
        </p:nvSpPr>
        <p:spPr>
          <a:xfrm>
            <a:off x="615652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2e8f38e4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52e8f38e4d_1_7:notes"/>
          <p:cNvSpPr/>
          <p:nvPr>
            <p:ph idx="2" type="sldImg"/>
          </p:nvPr>
        </p:nvSpPr>
        <p:spPr>
          <a:xfrm>
            <a:off x="615652" y="685800"/>
            <a:ext cx="562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331797c89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331797c89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ffbfef4db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ffbfef4db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ffbfef4db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ffbfef4db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4a2da4ef8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4a2da4ef8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331797c89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331797c89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ffbfef4db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ffbfef4db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2e32d2fa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2e32d2fa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45f9dc44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45f9dc4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4d2dbb3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4d2dbb3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4d2dbb31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4d2dbb31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4d2dbb31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4d2dbb31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4d2dbb31d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4d2dbb31d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4d2dbb31d_7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4d2dbb31d_7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7902e7c92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7902e7c9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4d2dbb31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4d2dbb3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4d2dbb31d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4d2dbb31d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4d2dbb31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4d2dbb31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26c402ab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26c402ab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4d2dbb31d_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4d2dbb31d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4d2dbb31d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4d2dbb31d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4d2dbb31d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4d2dbb31d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4d2dbb31d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4d2dbb31d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2fbe023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2fbe023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7902e7c9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7902e7c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4d2dbb31d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84d2dbb31d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4d2dbb31d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4d2dbb31d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4d2dbb31d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4d2dbb31d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7902e7c9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7902e7c9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2e8f38e4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2e8f38e4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2fbe023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2fbe023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4d2dbb31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84d2dbb31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4d2dbb31d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4d2dbb31d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4d2dbb31d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4d2dbb31d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4d2dbb31d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4d2dbb31d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4d2dbb31d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4d2dbb31d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4d2dbb31d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84d2dbb31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77bcab8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77bcab8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77bcab8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777bcab8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77bcab8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77bcab8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fcb8958d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fcb8958d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77bcab8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77bcab8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77bcab89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77bcab89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77bcab89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77bcab89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77bcab8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77bcab8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79a6746b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79a6746b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951db471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951db47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8951db471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8951db471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951db471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8951db471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951db471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951db471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8951db4714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8951db4714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79a6746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79a6746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951db4714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8951db4714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951db4714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951db471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3e322cff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3e322cff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8331797c89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8331797c89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331797c89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8331797c89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84d2dbb31d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84d2dbb31d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756bc4f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7756bc4f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7902e7c92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7902e7c9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7902e7c92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77902e7c92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7902e7c92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7902e7c92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ffbfef4d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ffbfef4d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77902e7c92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77902e7c92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331797c89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331797c89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84bffa153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84bffa153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4bffa15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4bffa15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70dddec8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70dddec8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70dddec8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70dddec8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770dddec8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770dddec8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2e8f38e4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2e8f38e4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2e8f38e4d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52e8f38e4d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4d2dbb31d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4d2dbb31d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8d2273b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8d2273b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4d2dbb31d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4d2dbb31d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84d2dbb31d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84d2dbb31d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84d2dbb31d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84d2dbb31d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4d2dbb31d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84d2dbb31d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4d2dbb31d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4d2dbb31d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3.xm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4.xml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5.xml"/><Relationship Id="rId4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6.xml"/><Relationship Id="rId4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7.xml"/><Relationship Id="rId4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8.xml"/><Relationship Id="rId4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9.xml"/><Relationship Id="rId4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0.xml"/><Relationship Id="rId4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1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12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3.xml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14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15.xml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comments" Target="../comments/comment16.xml"/><Relationship Id="rId4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comments" Target="../comments/comment17.xml"/><Relationship Id="rId4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comments" Target="../comments/comment18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comments" Target="../comments/comment19.xml"/><Relationship Id="rId4" Type="http://schemas.openxmlformats.org/officeDocument/2006/relationships/image" Target="../media/image5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comments" Target="../comments/comment20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comments" Target="../comments/comment21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Relationship Id="rId4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comments" Target="../comments/comment22.xml"/><Relationship Id="rId4" Type="http://schemas.openxmlformats.org/officeDocument/2006/relationships/image" Target="../media/image5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</a:rPr>
              <a:t>Migration Analysis</a:t>
            </a:r>
            <a:endParaRPr sz="4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/>
        </p:nvSpPr>
        <p:spPr>
          <a:xfrm>
            <a:off x="688488" y="119600"/>
            <a:ext cx="75555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5. Professional reason for migration</a:t>
            </a:r>
            <a:r>
              <a:rPr lang="en" sz="2300"/>
              <a:t>           		</a:t>
            </a:r>
            <a:endParaRPr sz="2300"/>
          </a:p>
        </p:txBody>
      </p:sp>
      <p:grpSp>
        <p:nvGrpSpPr>
          <p:cNvPr id="157" name="Google Shape;157;p22"/>
          <p:cNvGrpSpPr/>
          <p:nvPr/>
        </p:nvGrpSpPr>
        <p:grpSpPr>
          <a:xfrm>
            <a:off x="1149925" y="575600"/>
            <a:ext cx="6799350" cy="451250"/>
            <a:chOff x="1149925" y="575600"/>
            <a:chExt cx="6799350" cy="451250"/>
          </a:xfrm>
        </p:grpSpPr>
        <p:sp>
          <p:nvSpPr>
            <p:cNvPr id="158" name="Google Shape;158;p22"/>
            <p:cNvSpPr txBox="1"/>
            <p:nvPr/>
          </p:nvSpPr>
          <p:spPr>
            <a:xfrm>
              <a:off x="1149925" y="601775"/>
              <a:ext cx="22341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1:  Low professional reason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9" name="Google Shape;159;p22"/>
            <p:cNvSpPr txBox="1"/>
            <p:nvPr/>
          </p:nvSpPr>
          <p:spPr>
            <a:xfrm>
              <a:off x="3424300" y="575600"/>
              <a:ext cx="23226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2:  Moderately professional reason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0" name="Google Shape;160;p22"/>
            <p:cNvSpPr txBox="1"/>
            <p:nvPr/>
          </p:nvSpPr>
          <p:spPr>
            <a:xfrm>
              <a:off x="5787175" y="607750"/>
              <a:ext cx="21621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3:  High professional reason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aphicFrame>
        <p:nvGraphicFramePr>
          <p:cNvPr id="161" name="Google Shape;161;p22"/>
          <p:cNvGraphicFramePr/>
          <p:nvPr/>
        </p:nvGraphicFramePr>
        <p:xfrm>
          <a:off x="652275" y="3887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136200"/>
                <a:gridCol w="3360000"/>
                <a:gridCol w="1182075"/>
                <a:gridCol w="1139150"/>
                <a:gridCol w="1094050"/>
              </a:tblGrid>
              <a:tr h="35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Parameter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Label-1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Label-2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Label-3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Reason Gap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Migrants migrating for professional reason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1-10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11-19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20-39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Districts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Migrants migrating for professional reason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410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173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57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925" y="1104213"/>
            <a:ext cx="7016350" cy="27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688488" y="119600"/>
            <a:ext cx="75555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5. Professional reason for migration</a:t>
            </a:r>
            <a:r>
              <a:rPr lang="en" sz="2300"/>
              <a:t>           		</a:t>
            </a:r>
            <a:endParaRPr sz="2300"/>
          </a:p>
        </p:txBody>
      </p:sp>
      <p:graphicFrame>
        <p:nvGraphicFramePr>
          <p:cNvPr id="168" name="Google Shape;168;p23"/>
          <p:cNvGraphicFramePr/>
          <p:nvPr/>
        </p:nvGraphicFramePr>
        <p:xfrm>
          <a:off x="1263075" y="39437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136200"/>
                <a:gridCol w="3360000"/>
                <a:gridCol w="1182075"/>
                <a:gridCol w="1139150"/>
              </a:tblGrid>
              <a:tr h="35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Parameter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Label-1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Label-2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Reason Gap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Migrants migrating for professional reason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1-13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14-39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Districts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Migrants migrating for professional reason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534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106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399" y="1131450"/>
            <a:ext cx="6518225" cy="264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3"/>
          <p:cNvGrpSpPr/>
          <p:nvPr/>
        </p:nvGrpSpPr>
        <p:grpSpPr>
          <a:xfrm>
            <a:off x="1742363" y="600825"/>
            <a:ext cx="5659275" cy="429200"/>
            <a:chOff x="2337900" y="591675"/>
            <a:chExt cx="5659275" cy="429200"/>
          </a:xfrm>
        </p:grpSpPr>
        <p:sp>
          <p:nvSpPr>
            <p:cNvPr id="171" name="Google Shape;171;p23"/>
            <p:cNvSpPr txBox="1"/>
            <p:nvPr/>
          </p:nvSpPr>
          <p:spPr>
            <a:xfrm>
              <a:off x="2337900" y="591675"/>
              <a:ext cx="22341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1:  Low professional reason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2" name="Google Shape;172;p23"/>
            <p:cNvSpPr txBox="1"/>
            <p:nvPr/>
          </p:nvSpPr>
          <p:spPr>
            <a:xfrm>
              <a:off x="5674575" y="601775"/>
              <a:ext cx="23226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2:  High professional reason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7985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250" y="76200"/>
            <a:ext cx="4811750" cy="506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950" y="3314700"/>
            <a:ext cx="945775" cy="12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/>
        </p:nvSpPr>
        <p:spPr>
          <a:xfrm>
            <a:off x="2996100" y="0"/>
            <a:ext cx="3151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6. </a:t>
            </a: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Literacy Gap</a:t>
            </a:r>
            <a:endParaRPr b="1" sz="23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5" name="Google Shape;185;p25"/>
          <p:cNvGrpSpPr/>
          <p:nvPr/>
        </p:nvGrpSpPr>
        <p:grpSpPr>
          <a:xfrm>
            <a:off x="1021050" y="504800"/>
            <a:ext cx="7029226" cy="3014550"/>
            <a:chOff x="960925" y="504800"/>
            <a:chExt cx="7029226" cy="3014550"/>
          </a:xfrm>
        </p:grpSpPr>
        <p:sp>
          <p:nvSpPr>
            <p:cNvPr id="186" name="Google Shape;186;p25"/>
            <p:cNvSpPr txBox="1"/>
            <p:nvPr/>
          </p:nvSpPr>
          <p:spPr>
            <a:xfrm>
              <a:off x="1286550" y="504800"/>
              <a:ext cx="20004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Label1: Illiterate dominant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7" name="Google Shape;187;p25"/>
            <p:cNvSpPr txBox="1"/>
            <p:nvPr/>
          </p:nvSpPr>
          <p:spPr>
            <a:xfrm>
              <a:off x="3210750" y="504800"/>
              <a:ext cx="29559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Label2: Balanced Literates and Illiterates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8" name="Google Shape;188;p25"/>
            <p:cNvSpPr txBox="1"/>
            <p:nvPr/>
          </p:nvSpPr>
          <p:spPr>
            <a:xfrm>
              <a:off x="5989750" y="504800"/>
              <a:ext cx="20004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Label3: Literate dominant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89" name="Google Shape;189;p25"/>
            <p:cNvPicPr preferRelativeResize="0"/>
            <p:nvPr/>
          </p:nvPicPr>
          <p:blipFill rotWithShape="1">
            <a:blip r:embed="rId3">
              <a:alphaModFix/>
            </a:blip>
            <a:srcRect b="0" l="0" r="0" t="5598"/>
            <a:stretch/>
          </p:blipFill>
          <p:spPr>
            <a:xfrm>
              <a:off x="960925" y="853950"/>
              <a:ext cx="7029226" cy="26654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90" name="Google Shape;190;p25"/>
          <p:cNvGraphicFramePr/>
          <p:nvPr/>
        </p:nvGraphicFramePr>
        <p:xfrm>
          <a:off x="599975" y="357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416875"/>
                <a:gridCol w="3456075"/>
                <a:gridCol w="1091475"/>
                <a:gridCol w="992450"/>
                <a:gridCol w="987175"/>
              </a:tblGrid>
              <a:tr h="33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Parameter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Label-1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Label-2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Label-3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4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Literacy Gap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Illiterate migrants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22-77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28-58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7-51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School-level literate migrants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15-65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36-62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41-83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Graduate-level literate migrants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0-9 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1-21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1-27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/>
        </p:nvSpPr>
        <p:spPr>
          <a:xfrm>
            <a:off x="334550" y="0"/>
            <a:ext cx="8119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7. </a:t>
            </a: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Intra-Inter State Migration </a:t>
            </a:r>
            <a:endParaRPr b="1" sz="23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6" name="Google Shape;196;p26"/>
          <p:cNvGrpSpPr/>
          <p:nvPr/>
        </p:nvGrpSpPr>
        <p:grpSpPr>
          <a:xfrm>
            <a:off x="1222050" y="628588"/>
            <a:ext cx="6901475" cy="2956738"/>
            <a:chOff x="1222050" y="628588"/>
            <a:chExt cx="6901475" cy="2956738"/>
          </a:xfrm>
        </p:grpSpPr>
        <p:pic>
          <p:nvPicPr>
            <p:cNvPr id="197" name="Google Shape;197;p26"/>
            <p:cNvPicPr preferRelativeResize="0"/>
            <p:nvPr/>
          </p:nvPicPr>
          <p:blipFill rotWithShape="1">
            <a:blip r:embed="rId4">
              <a:alphaModFix/>
            </a:blip>
            <a:srcRect b="0" l="0" r="0" t="5660"/>
            <a:stretch/>
          </p:blipFill>
          <p:spPr>
            <a:xfrm>
              <a:off x="1222050" y="1064575"/>
              <a:ext cx="6699900" cy="2520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6"/>
            <p:cNvSpPr txBox="1"/>
            <p:nvPr/>
          </p:nvSpPr>
          <p:spPr>
            <a:xfrm>
              <a:off x="1381650" y="628588"/>
              <a:ext cx="21165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1:Intra State Dominant Migration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9" name="Google Shape;199;p26"/>
            <p:cNvSpPr txBox="1"/>
            <p:nvPr/>
          </p:nvSpPr>
          <p:spPr>
            <a:xfrm>
              <a:off x="5945225" y="628738"/>
              <a:ext cx="21783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3:Inter State Dominant Migration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0" name="Google Shape;200;p26"/>
            <p:cNvSpPr txBox="1"/>
            <p:nvPr/>
          </p:nvSpPr>
          <p:spPr>
            <a:xfrm>
              <a:off x="3421476" y="628738"/>
              <a:ext cx="259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2: Lower Inter-State, High Intra State migration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aphicFrame>
        <p:nvGraphicFramePr>
          <p:cNvPr id="201" name="Google Shape;201;p26"/>
          <p:cNvGraphicFramePr/>
          <p:nvPr/>
        </p:nvGraphicFramePr>
        <p:xfrm>
          <a:off x="538075" y="38400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438950"/>
                <a:gridCol w="3509925"/>
                <a:gridCol w="1108475"/>
                <a:gridCol w="1007925"/>
                <a:gridCol w="1002575"/>
              </a:tblGrid>
              <a:tr h="33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Parameter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Label-1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Label-2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Label-3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2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Intra/Inter State Migration Gap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</a:t>
                      </a: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Intra-state migrants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79-99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45-83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0-40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Inter-state migrants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0-20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16-54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59-99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Visualization of different migration-based indicators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53200" y="0"/>
            <a:ext cx="3668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"/>
              <a:t>INBOUND MIGRATION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050" y="0"/>
            <a:ext cx="5341951" cy="5143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p28"/>
          <p:cNvGraphicFramePr/>
          <p:nvPr/>
        </p:nvGraphicFramePr>
        <p:xfrm>
          <a:off x="782275" y="65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509550"/>
                <a:gridCol w="13365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 Inbound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 Inbound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Inbound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4" name="Google Shape;214;p28"/>
          <p:cNvSpPr txBox="1"/>
          <p:nvPr/>
        </p:nvSpPr>
        <p:spPr>
          <a:xfrm>
            <a:off x="259525" y="2485825"/>
            <a:ext cx="3358500" cy="24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Majority of north India has low inbound migration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Western and southern-western parts of India have high inbound migration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1900" y="0"/>
            <a:ext cx="53419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329" y="0"/>
            <a:ext cx="54399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61225" y="0"/>
            <a:ext cx="3564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"/>
              <a:t>TYPE OF WORKERS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442" y="0"/>
            <a:ext cx="5236568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" name="Google Shape;227;p30"/>
          <p:cNvGraphicFramePr/>
          <p:nvPr/>
        </p:nvGraphicFramePr>
        <p:xfrm>
          <a:off x="726025" y="79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509550"/>
                <a:gridCol w="1336575"/>
              </a:tblGrid>
              <a:tr h="35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 Workers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Marginal Workers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Main Workers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8" name="Google Shape;228;p30"/>
          <p:cNvSpPr txBox="1"/>
          <p:nvPr/>
        </p:nvSpPr>
        <p:spPr>
          <a:xfrm>
            <a:off x="125500" y="2525550"/>
            <a:ext cx="3692700" cy="24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Migrants in North India have a higher incidence of non-workers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Migrants in Central India have a higher incidence of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Marginal-workers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Migrants in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Southern Peninsula and the North-eastern India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have a higher incidence of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main workers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288" y="0"/>
            <a:ext cx="3862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" sz="2400"/>
              <a:t>DURATION</a:t>
            </a:r>
            <a:endParaRPr sz="2400"/>
          </a:p>
        </p:txBody>
      </p:sp>
      <p:graphicFrame>
        <p:nvGraphicFramePr>
          <p:cNvPr id="234" name="Google Shape;234;p31"/>
          <p:cNvGraphicFramePr/>
          <p:nvPr/>
        </p:nvGraphicFramePr>
        <p:xfrm>
          <a:off x="604100" y="62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698075"/>
                <a:gridCol w="1831150"/>
              </a:tblGrid>
              <a:tr h="35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Long Duration (20+ years)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 Duration (5-20 years)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Duration (1-5 years)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5" name="Google Shape;235;p31"/>
          <p:cNvSpPr txBox="1"/>
          <p:nvPr/>
        </p:nvSpPr>
        <p:spPr>
          <a:xfrm>
            <a:off x="-3200" y="2336200"/>
            <a:ext cx="39267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districts like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Delhi NCR, Surat, Kachchh, Arunachal Pradesh, Pune, Thane, Bangalore, Kancheepuram, Coimbatore, and Tiruppur have higher incidence of 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hort-term migrants.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Migrants in North India have stayed there for longer durations.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Migrants in South India have stayed there for 5-20 years.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500" y="0"/>
            <a:ext cx="52744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Discretization of variables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0" y="0"/>
            <a:ext cx="15549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"/>
              <a:t>GENDER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214525" y="2295050"/>
            <a:ext cx="3480000" cy="27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Parts of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northern India have higher incidence of female migrants.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southern-west and north-eastern parts of India are more gender-neutral in terms of migrants.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43" name="Google Shape;243;p32"/>
          <p:cNvGraphicFramePr/>
          <p:nvPr/>
        </p:nvGraphicFramePr>
        <p:xfrm>
          <a:off x="690725" y="58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742825"/>
                <a:gridCol w="19485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Gender Gap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Moderate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Gender Gap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 Gender Gap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128" y="506900"/>
            <a:ext cx="4903872" cy="46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93400" y="0"/>
            <a:ext cx="272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"/>
              <a:t>LITERACY GAP</a:t>
            </a:r>
            <a:endParaRPr/>
          </a:p>
        </p:txBody>
      </p:sp>
      <p:graphicFrame>
        <p:nvGraphicFramePr>
          <p:cNvPr id="250" name="Google Shape;250;p33"/>
          <p:cNvGraphicFramePr/>
          <p:nvPr/>
        </p:nvGraphicFramePr>
        <p:xfrm>
          <a:off x="404550" y="68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742825"/>
                <a:gridCol w="19485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Illiterate dominant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Balanced Literates and Illiterates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Literate dominant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1" name="Google Shape;251;p33"/>
          <p:cNvSpPr txBox="1"/>
          <p:nvPr/>
        </p:nvSpPr>
        <p:spPr>
          <a:xfrm>
            <a:off x="177475" y="2571750"/>
            <a:ext cx="3536100" cy="22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megacities of India attract more literate migrants.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Northern  parts of India have higher incidence of Illiterate migrants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579" y="0"/>
            <a:ext cx="54399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413500" y="72000"/>
            <a:ext cx="2752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"/>
              <a:t>REASON GAP</a:t>
            </a:r>
            <a:endParaRPr/>
          </a:p>
        </p:txBody>
      </p:sp>
      <p:graphicFrame>
        <p:nvGraphicFramePr>
          <p:cNvPr id="258" name="Google Shape;258;p34"/>
          <p:cNvGraphicFramePr/>
          <p:nvPr/>
        </p:nvGraphicFramePr>
        <p:xfrm>
          <a:off x="413475" y="69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788150"/>
                <a:gridCol w="2067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Very </a:t>
                      </a: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personal-professional gap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</a:t>
                      </a: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personal-professional gap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 personal-professional gap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Data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005" y="0"/>
            <a:ext cx="54399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328500" y="3890050"/>
            <a:ext cx="30255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193550" y="2734500"/>
            <a:ext cx="3318000" cy="20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Migrants living in districts like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Bangalore, Thane, Tiruppur, Mumbai, Chennai, Surat, Delhi NCR, Hyderabad, Arunachal Pradesh have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Low Personal-Professional Gap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58050" y="-9900"/>
            <a:ext cx="3582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" sz="2100"/>
              <a:t>INTER &amp; INTRA STATE MIGRATION</a:t>
            </a:r>
            <a:endParaRPr sz="2100"/>
          </a:p>
        </p:txBody>
      </p:sp>
      <p:graphicFrame>
        <p:nvGraphicFramePr>
          <p:cNvPr id="267" name="Google Shape;267;p35"/>
          <p:cNvGraphicFramePr/>
          <p:nvPr/>
        </p:nvGraphicFramePr>
        <p:xfrm>
          <a:off x="830500" y="71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568525"/>
                <a:gridCol w="1491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Inter-State dominant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Both Intra &amp; Inter State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Intra-State dominant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394" y="0"/>
            <a:ext cx="541960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/>
          <p:nvPr/>
        </p:nvSpPr>
        <p:spPr>
          <a:xfrm>
            <a:off x="276625" y="2644075"/>
            <a:ext cx="3077400" cy="22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Districts like Delhi,  Chandigarh, Panchkula, Gurgaon, Faridabad, Diu, Daman, Dadra &amp; Nagar Haveli, Mumbai Suburban, Mumbai, Puducherry have higher incidence of migrants migrating from other states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729450" y="1322450"/>
            <a:ext cx="7688400" cy="24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of 2 factor analysis between </a:t>
            </a:r>
            <a:r>
              <a:rPr lang="en">
                <a:solidFill>
                  <a:srgbClr val="980000"/>
                </a:solidFill>
              </a:rPr>
              <a:t>Type of district</a:t>
            </a:r>
            <a:r>
              <a:rPr lang="en"/>
              <a:t> (agri, non-agri, and unemployed) </a:t>
            </a:r>
            <a:r>
              <a:rPr lang="en"/>
              <a:t>and different </a:t>
            </a:r>
            <a:r>
              <a:rPr lang="en">
                <a:solidFill>
                  <a:srgbClr val="980000"/>
                </a:solidFill>
              </a:rPr>
              <a:t>Migration Indicators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idx="4294967295" type="title"/>
          </p:nvPr>
        </p:nvSpPr>
        <p:spPr>
          <a:xfrm>
            <a:off x="90000" y="67200"/>
            <a:ext cx="89640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Shown is the percentage of districts at levels (as of 2011) for the three types of districts</a:t>
            </a:r>
            <a:endParaRPr sz="2000"/>
          </a:p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aphicFrame>
        <p:nvGraphicFramePr>
          <p:cNvPr id="280" name="Google Shape;280;p37"/>
          <p:cNvGraphicFramePr/>
          <p:nvPr/>
        </p:nvGraphicFramePr>
        <p:xfrm>
          <a:off x="323238" y="9716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076525"/>
                <a:gridCol w="2667750"/>
                <a:gridCol w="1610250"/>
                <a:gridCol w="1566150"/>
                <a:gridCol w="1617000"/>
              </a:tblGrid>
              <a:tr h="45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Unemployment(1)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Agricultural(2)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Non-agricultural(3)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57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Duration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1: Long Term Migration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47.96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25.87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26.16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2: Medium Term Migration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31.79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40.58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27.61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57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3: Short Term Migration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8.77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56.14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35.08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657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Type of Workers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1: More Non Workers 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66.28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4.16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29.54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2: All type of Workers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35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60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57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3: More Main Workers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9.32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52.11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38.55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951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Inbound Migration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1 (Low Inbound)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59.92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26.45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13.61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2 (Medium Inbound)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27.61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47.01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25.37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3 (High Inbound)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15.65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20.86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63.47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" name="Google Shape;285;p38"/>
          <p:cNvGraphicFramePr/>
          <p:nvPr/>
        </p:nvGraphicFramePr>
        <p:xfrm>
          <a:off x="224575" y="92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398075"/>
                <a:gridCol w="2828800"/>
                <a:gridCol w="1498500"/>
                <a:gridCol w="1359575"/>
                <a:gridCol w="1609875"/>
              </a:tblGrid>
              <a:tr h="22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Unemployment(1)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Agricultural(2)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Non-agricultural(3)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41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Reason Gap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1: Very High personal professional gap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48.89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25.96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25.13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16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2: High personal professional gap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29.43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40.18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30.37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3: Low personal professional gap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9.37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59.37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31.25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90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Gender of migrants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1: Female Dominant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57.28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38.19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45.31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39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2: Gender Neutral 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17.96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39.08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42.96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62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Literacy Gap</a:t>
                      </a:r>
                      <a:endParaRPr b="1" sz="12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1: Illiterate dominant</a:t>
                      </a:r>
                      <a:endParaRPr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63.44</a:t>
                      </a:r>
                      <a:endParaRPr b="1"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33.33</a:t>
                      </a:r>
                      <a:endParaRPr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3.22</a:t>
                      </a:r>
                      <a:endParaRPr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34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2: Balanced Literates and Illiterates</a:t>
                      </a:r>
                      <a:endParaRPr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37.65</a:t>
                      </a:r>
                      <a:endParaRPr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44.35</a:t>
                      </a:r>
                      <a:endParaRPr b="1"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17.77</a:t>
                      </a:r>
                      <a:endParaRPr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3: Literate dominant</a:t>
                      </a:r>
                      <a:endParaRPr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17.67</a:t>
                      </a:r>
                      <a:endParaRPr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23.25</a:t>
                      </a:r>
                      <a:endParaRPr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59.06</a:t>
                      </a:r>
                      <a:endParaRPr b="1" sz="1000">
                        <a:solidFill>
                          <a:srgbClr val="FF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73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Intra/Inter State Migration Gap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1: Intra State dominant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42.85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38.69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18.45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6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2: Moderate Intra Inter state gap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25.86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19.82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54.31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16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3: Inter State dominant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86" name="Google Shape;286;p38"/>
          <p:cNvSpPr txBox="1"/>
          <p:nvPr/>
        </p:nvSpPr>
        <p:spPr>
          <a:xfrm>
            <a:off x="47400" y="76200"/>
            <a:ext cx="9049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Shown is the percentage of districts at levels (as of 2011) for the three types of districts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idx="1" type="subTitle"/>
          </p:nvPr>
        </p:nvSpPr>
        <p:spPr>
          <a:xfrm>
            <a:off x="690375" y="1858500"/>
            <a:ext cx="3300900" cy="22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Key-Takeaways from </a:t>
            </a:r>
            <a:r>
              <a:rPr b="1" lang="en" sz="22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Type of district</a:t>
            </a:r>
            <a:r>
              <a:rPr b="1" lang="en" sz="2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to </a:t>
            </a:r>
            <a:r>
              <a:rPr b="1" lang="en" sz="22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Migration indicator</a:t>
            </a:r>
            <a:r>
              <a:rPr b="1" lang="en" sz="2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analysis</a:t>
            </a:r>
            <a:endParaRPr b="1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39"/>
          <p:cNvSpPr txBox="1"/>
          <p:nvPr>
            <p:ph idx="2" type="body"/>
          </p:nvPr>
        </p:nvSpPr>
        <p:spPr>
          <a:xfrm>
            <a:off x="4670000" y="417900"/>
            <a:ext cx="4331700" cy="4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" sz="1600">
                <a:solidFill>
                  <a:srgbClr val="434343"/>
                </a:solidFill>
              </a:rPr>
              <a:t>Non-agricultural districts see the highest inbound migration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" sz="1600">
                <a:solidFill>
                  <a:srgbClr val="434343"/>
                </a:solidFill>
              </a:rPr>
              <a:t>Migrants in u</a:t>
            </a:r>
            <a:r>
              <a:rPr lang="en" sz="1600">
                <a:solidFill>
                  <a:srgbClr val="434343"/>
                </a:solidFill>
              </a:rPr>
              <a:t>nemployment districts are mostly non-workers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" sz="1600">
                <a:solidFill>
                  <a:srgbClr val="434343"/>
                </a:solidFill>
              </a:rPr>
              <a:t>Migrants in </a:t>
            </a:r>
            <a:r>
              <a:rPr lang="en" sz="1600">
                <a:solidFill>
                  <a:srgbClr val="434343"/>
                </a:solidFill>
              </a:rPr>
              <a:t>Unemployment districts stay there for longer duration </a:t>
            </a:r>
            <a:r>
              <a:rPr lang="en" sz="1600">
                <a:solidFill>
                  <a:srgbClr val="434343"/>
                </a:solidFill>
              </a:rPr>
              <a:t>(&gt;20 years)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" sz="1600">
                <a:solidFill>
                  <a:srgbClr val="434343"/>
                </a:solidFill>
              </a:rPr>
              <a:t>Migrants in Unemployment districts are mostly illiterate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" sz="1600">
                <a:solidFill>
                  <a:srgbClr val="434343"/>
                </a:solidFill>
              </a:rPr>
              <a:t>Migrants travel for personal reasons to unemployment type districts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b="1" lang="en" sz="1600">
                <a:solidFill>
                  <a:srgbClr val="434343"/>
                </a:solidFill>
              </a:rPr>
              <a:t>Unemployment districts have higher incidence of f</a:t>
            </a:r>
            <a:r>
              <a:rPr b="1" lang="en" sz="1600">
                <a:solidFill>
                  <a:srgbClr val="434343"/>
                </a:solidFill>
              </a:rPr>
              <a:t>emale migration</a:t>
            </a:r>
            <a:endParaRPr b="1"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" sz="1600">
                <a:solidFill>
                  <a:srgbClr val="434343"/>
                </a:solidFill>
              </a:rPr>
              <a:t>Non agricultural districts are found to have highly literate migrants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Two Factor Analysis</a:t>
            </a:r>
            <a:endParaRPr sz="2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(on 2011 District wise data)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375" y="0"/>
            <a:ext cx="537363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196600" y="1054825"/>
            <a:ext cx="36618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Moderate correlation (0.5-0.7)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is observed between-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Duration &amp; Reason Gap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Duration &amp; Type of District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Reason &amp; Type of District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Literacy Gap &amp; Inbound Migration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Literacy Gap &amp; Type of District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Metric used here is 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Pearson Correlation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3858650" y="2981900"/>
            <a:ext cx="4605000" cy="447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idx="4294967295" type="title"/>
          </p:nvPr>
        </p:nvSpPr>
        <p:spPr>
          <a:xfrm>
            <a:off x="184550" y="74350"/>
            <a:ext cx="85206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%</a:t>
            </a:r>
            <a:r>
              <a:rPr lang="en" sz="2300"/>
              <a:t>Inbound Migration</a:t>
            </a:r>
            <a:endParaRPr sz="2300"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50" y="579150"/>
            <a:ext cx="8839201" cy="2986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" name="Google Shape;98;p15"/>
          <p:cNvGraphicFramePr/>
          <p:nvPr/>
        </p:nvGraphicFramePr>
        <p:xfrm>
          <a:off x="294350" y="37566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594625"/>
                <a:gridCol w="1828750"/>
                <a:gridCol w="1633475"/>
                <a:gridCol w="1780500"/>
                <a:gridCol w="1782225"/>
              </a:tblGrid>
              <a:tr h="43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Parameter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1 (low)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</a:t>
                      </a: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2 (medium)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</a:t>
                      </a: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 (high)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Inbound Migration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</a:t>
                      </a: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Inbound Migrants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17-32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32-46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46-69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/>
        </p:nvSpPr>
        <p:spPr>
          <a:xfrm>
            <a:off x="88125" y="204125"/>
            <a:ext cx="8982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Correlation Analysis</a:t>
            </a: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 between different variables of migration: Pearson’s coefficient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10" name="Google Shape;310;p42"/>
          <p:cNvGraphicFramePr/>
          <p:nvPr/>
        </p:nvGraphicFramePr>
        <p:xfrm>
          <a:off x="323850" y="110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{5A302A1E-2A0E-43F6-AF5F-53BB838383FC}</a:tableStyleId>
              </a:tblPr>
              <a:tblGrid>
                <a:gridCol w="1228725"/>
                <a:gridCol w="781050"/>
                <a:gridCol w="809625"/>
                <a:gridCol w="990600"/>
                <a:gridCol w="771525"/>
                <a:gridCol w="1114425"/>
                <a:gridCol w="1228725"/>
                <a:gridCol w="933450"/>
                <a:gridCol w="638175"/>
              </a:tblGrid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Duration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Reason Gap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Literacy Gap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Type of Workers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Gender Gap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Inbound Migration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Inter-Intra State Gap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Type of District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Duration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1.000000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0.637769</a:t>
                      </a:r>
                      <a:endParaRPr sz="900"/>
                    </a:p>
                  </a:txBody>
                  <a:tcPr marT="57150" marB="57150" marR="57150" marL="571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0.415292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0.340388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0.067760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0.352461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0.274615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0.513880</a:t>
                      </a:r>
                      <a:endParaRPr sz="900"/>
                    </a:p>
                  </a:txBody>
                  <a:tcPr marT="57150" marB="57150" marR="57150" marL="57150" anchor="ctr">
                    <a:solidFill>
                      <a:srgbClr val="F4CCCC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Reason Gap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1.000000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0.470744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0.470166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-0.000394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0.332168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0.439572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0.560615</a:t>
                      </a:r>
                      <a:endParaRPr sz="900"/>
                    </a:p>
                  </a:txBody>
                  <a:tcPr marT="57150" marB="57150" marR="57150" marL="57150" anchor="ctr">
                    <a:solidFill>
                      <a:srgbClr val="F4CCCC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Literacy Gap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1.000000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0.235770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-0.096110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0.616513</a:t>
                      </a:r>
                      <a:endParaRPr sz="900"/>
                    </a:p>
                  </a:txBody>
                  <a:tcPr marT="57150" marB="57150" marR="57150" marL="571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0.234527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0.501714</a:t>
                      </a:r>
                      <a:endParaRPr sz="900"/>
                    </a:p>
                  </a:txBody>
                  <a:tcPr marT="57150" marB="57150" marR="57150" marL="57150" anchor="ctr">
                    <a:solidFill>
                      <a:srgbClr val="F4CCCC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Type of Workers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1.000000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-0.071806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0.157211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0.074189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0.358417</a:t>
                      </a:r>
                      <a:endParaRPr sz="900"/>
                    </a:p>
                  </a:txBody>
                  <a:tcPr marT="57150" marB="57150" marR="57150" marL="57150" anchor="ctr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Gender Gap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1.000000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-0.086787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0.011692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-0.090001</a:t>
                      </a:r>
                      <a:endParaRPr sz="900"/>
                    </a:p>
                  </a:txBody>
                  <a:tcPr marT="57150" marB="57150" marR="57150" marL="57150" anchor="ctr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Inbound Migration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1.000000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0.235474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0.421899</a:t>
                      </a:r>
                      <a:endParaRPr sz="900"/>
                    </a:p>
                  </a:txBody>
                  <a:tcPr marT="57150" marB="57150" marR="57150" marL="57150" anchor="ctr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Inter-Intra State Gap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1.000000</a:t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0.352022</a:t>
                      </a:r>
                      <a:endParaRPr sz="900"/>
                    </a:p>
                  </a:txBody>
                  <a:tcPr marT="57150" marB="57150" marR="57150" marL="57150" anchor="ctr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Type of District</a:t>
                      </a:r>
                      <a:endParaRPr b="1"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1.000000</a:t>
                      </a:r>
                      <a:endParaRPr sz="900"/>
                    </a:p>
                  </a:txBody>
                  <a:tcPr marT="57150" marB="57150" marR="57150" marL="571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Creation of Hypotheses based on 2-factor analysis between migration variables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/>
        </p:nvSpPr>
        <p:spPr>
          <a:xfrm>
            <a:off x="113550" y="0"/>
            <a:ext cx="8916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Hypothesis 1: </a:t>
            </a:r>
            <a:r>
              <a:rPr b="1" lang="en" sz="1500">
                <a:solidFill>
                  <a:srgbClr val="9C0006"/>
                </a:solidFill>
                <a:latin typeface="Lato"/>
                <a:ea typeface="Lato"/>
                <a:cs typeface="Lato"/>
                <a:sym typeface="Lato"/>
              </a:rPr>
              <a:t>People migrate for shorter durations for both personal and professional reasons equally. However, personal reasons for migration (like marriage.. etc.) drive migration for longer-terms.</a:t>
            </a:r>
            <a:endParaRPr b="1" sz="1500">
              <a:solidFill>
                <a:srgbClr val="9C0006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1" name="Google Shape;321;p44"/>
          <p:cNvGrpSpPr/>
          <p:nvPr/>
        </p:nvGrpSpPr>
        <p:grpSpPr>
          <a:xfrm>
            <a:off x="76200" y="684125"/>
            <a:ext cx="7023000" cy="4383175"/>
            <a:chOff x="0" y="760325"/>
            <a:chExt cx="7023000" cy="4383175"/>
          </a:xfrm>
        </p:grpSpPr>
        <p:pic>
          <p:nvPicPr>
            <p:cNvPr id="322" name="Google Shape;32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760325"/>
              <a:ext cx="7023000" cy="43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44"/>
            <p:cNvSpPr/>
            <p:nvPr/>
          </p:nvSpPr>
          <p:spPr>
            <a:xfrm>
              <a:off x="5899450" y="1901025"/>
              <a:ext cx="823200" cy="2514300"/>
            </a:xfrm>
            <a:prstGeom prst="ellipse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390075" y="1449075"/>
              <a:ext cx="867900" cy="28911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44"/>
          <p:cNvSpPr txBox="1"/>
          <p:nvPr/>
        </p:nvSpPr>
        <p:spPr>
          <a:xfrm>
            <a:off x="7149600" y="1090400"/>
            <a:ext cx="19944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Pearson’s coefficient of correlation between the variables Duration of migration and Reason for migration gap =</a:t>
            </a: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rgbClr val="274E13"/>
                </a:solidFill>
              </a:rPr>
              <a:t>0.637769</a:t>
            </a:r>
            <a:endParaRPr b="1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considered as a Moderate correlation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/>
        </p:nvSpPr>
        <p:spPr>
          <a:xfrm>
            <a:off x="113550" y="78900"/>
            <a:ext cx="8916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Hypothesis 2: </a:t>
            </a:r>
            <a:r>
              <a:rPr b="1" lang="en" sz="1500">
                <a:solidFill>
                  <a:srgbClr val="9C0006"/>
                </a:solidFill>
                <a:latin typeface="Lato"/>
                <a:ea typeface="Lato"/>
                <a:cs typeface="Lato"/>
                <a:sym typeface="Lato"/>
              </a:rPr>
              <a:t>Districts with higher inbound migration have higher incidence of Literate migrants</a:t>
            </a:r>
            <a:endParaRPr b="1" sz="1500">
              <a:solidFill>
                <a:srgbClr val="9C000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7149600" y="1090400"/>
            <a:ext cx="19944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Pearson’s coefficient of correlation between the variables %Inbound migrants and Literacy =</a:t>
            </a: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rgbClr val="274E13"/>
                </a:solidFill>
              </a:rPr>
              <a:t>0.616513</a:t>
            </a:r>
            <a:endParaRPr b="1" sz="19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considered as a Moderate correlation</a:t>
            </a:r>
            <a:endParaRPr/>
          </a:p>
        </p:txBody>
      </p:sp>
      <p:grpSp>
        <p:nvGrpSpPr>
          <p:cNvPr id="332" name="Google Shape;332;p45"/>
          <p:cNvGrpSpPr/>
          <p:nvPr/>
        </p:nvGrpSpPr>
        <p:grpSpPr>
          <a:xfrm>
            <a:off x="76200" y="842025"/>
            <a:ext cx="7042126" cy="4225275"/>
            <a:chOff x="0" y="918225"/>
            <a:chExt cx="7042126" cy="4225275"/>
          </a:xfrm>
        </p:grpSpPr>
        <p:pic>
          <p:nvPicPr>
            <p:cNvPr id="333" name="Google Shape;33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918225"/>
              <a:ext cx="7042126" cy="422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45"/>
            <p:cNvSpPr/>
            <p:nvPr/>
          </p:nvSpPr>
          <p:spPr>
            <a:xfrm>
              <a:off x="569425" y="1545050"/>
              <a:ext cx="702900" cy="29769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5"/>
            <p:cNvSpPr/>
            <p:nvPr/>
          </p:nvSpPr>
          <p:spPr>
            <a:xfrm>
              <a:off x="3232600" y="2152100"/>
              <a:ext cx="702900" cy="24594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5"/>
            <p:cNvSpPr/>
            <p:nvPr/>
          </p:nvSpPr>
          <p:spPr>
            <a:xfrm>
              <a:off x="5960350" y="2840750"/>
              <a:ext cx="702900" cy="17709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/>
        </p:nvSpPr>
        <p:spPr>
          <a:xfrm>
            <a:off x="150" y="2700"/>
            <a:ext cx="9144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Hypothesis 3: </a:t>
            </a:r>
            <a:r>
              <a:rPr b="1" lang="en" sz="1500">
                <a:solidFill>
                  <a:srgbClr val="9C0006"/>
                </a:solidFill>
                <a:latin typeface="Lato"/>
                <a:ea typeface="Lato"/>
                <a:cs typeface="Lato"/>
                <a:sym typeface="Lato"/>
              </a:rPr>
              <a:t>Intra-state migration is mostly driven by personal reasons, while Inter-state migration is driven by both personal and professional reasons.</a:t>
            </a:r>
            <a:endParaRPr b="1" sz="1500">
              <a:solidFill>
                <a:srgbClr val="9C0006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1076612" y="708677"/>
            <a:ext cx="6990776" cy="4334409"/>
            <a:chOff x="46575" y="888025"/>
            <a:chExt cx="6990776" cy="4196349"/>
          </a:xfrm>
        </p:grpSpPr>
        <p:pic>
          <p:nvPicPr>
            <p:cNvPr id="343" name="Google Shape;34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75" y="888025"/>
              <a:ext cx="6990776" cy="4196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46"/>
            <p:cNvSpPr/>
            <p:nvPr/>
          </p:nvSpPr>
          <p:spPr>
            <a:xfrm>
              <a:off x="616925" y="1592550"/>
              <a:ext cx="509400" cy="27261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6"/>
            <p:cNvSpPr/>
            <p:nvPr/>
          </p:nvSpPr>
          <p:spPr>
            <a:xfrm>
              <a:off x="3337475" y="2180850"/>
              <a:ext cx="509400" cy="21378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6020425" y="1242750"/>
              <a:ext cx="615300" cy="30759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/>
        </p:nvSpPr>
        <p:spPr>
          <a:xfrm>
            <a:off x="150" y="2700"/>
            <a:ext cx="9144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Hypothesis 4: </a:t>
            </a:r>
            <a:r>
              <a:rPr b="1" lang="en" sz="15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People migrate for shorter durations for professional reasons </a:t>
            </a:r>
            <a:endParaRPr b="1" sz="15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52" name="Google Shape;352;p47"/>
          <p:cNvGrpSpPr/>
          <p:nvPr/>
        </p:nvGrpSpPr>
        <p:grpSpPr>
          <a:xfrm>
            <a:off x="539750" y="619650"/>
            <a:ext cx="8064498" cy="4447650"/>
            <a:chOff x="539750" y="619650"/>
            <a:chExt cx="8064498" cy="4447650"/>
          </a:xfrm>
        </p:grpSpPr>
        <p:pic>
          <p:nvPicPr>
            <p:cNvPr id="353" name="Google Shape;353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750" y="619650"/>
              <a:ext cx="8064498" cy="44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7"/>
            <p:cNvSpPr/>
            <p:nvPr/>
          </p:nvSpPr>
          <p:spPr>
            <a:xfrm>
              <a:off x="7413100" y="1803300"/>
              <a:ext cx="674400" cy="24534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2405875" y="3787675"/>
              <a:ext cx="500100" cy="4689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4862650" y="2991300"/>
              <a:ext cx="674400" cy="12654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729450" y="864300"/>
            <a:ext cx="7972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Creation of Hypotheses based on 2-factor analysis between migration indicators and type of district (Agri, Non-agri, and Unemployed)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/>
        </p:nvSpPr>
        <p:spPr>
          <a:xfrm>
            <a:off x="113550" y="78900"/>
            <a:ext cx="8916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Hypothesis 5: </a:t>
            </a:r>
            <a:r>
              <a:rPr b="1" lang="en" sz="1500">
                <a:solidFill>
                  <a:srgbClr val="9C0006"/>
                </a:solidFill>
                <a:latin typeface="Lato"/>
                <a:ea typeface="Lato"/>
                <a:cs typeface="Lato"/>
                <a:sym typeface="Lato"/>
              </a:rPr>
              <a:t>Agricultural districts have higher incidence of short-term migrants, possibly due to the seasonal nature of the work.</a:t>
            </a:r>
            <a:endParaRPr b="1" sz="1500">
              <a:solidFill>
                <a:srgbClr val="9C000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7149600" y="1090400"/>
            <a:ext cx="19944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Pearson’s coefficient of correlation between the variables Type of district and %Inbound migrants =</a:t>
            </a:r>
            <a:r>
              <a:rPr b="1" lang="en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rgbClr val="274E13"/>
                </a:solidFill>
              </a:rPr>
              <a:t>0.513880</a:t>
            </a:r>
            <a:endParaRPr b="1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considered as a Moderate correlation</a:t>
            </a:r>
            <a:endParaRPr/>
          </a:p>
        </p:txBody>
      </p:sp>
      <p:grpSp>
        <p:nvGrpSpPr>
          <p:cNvPr id="368" name="Google Shape;368;p49"/>
          <p:cNvGrpSpPr/>
          <p:nvPr/>
        </p:nvGrpSpPr>
        <p:grpSpPr>
          <a:xfrm>
            <a:off x="53775" y="803411"/>
            <a:ext cx="7095825" cy="4259414"/>
            <a:chOff x="53775" y="803411"/>
            <a:chExt cx="7095825" cy="4259414"/>
          </a:xfrm>
        </p:grpSpPr>
        <p:pic>
          <p:nvPicPr>
            <p:cNvPr id="369" name="Google Shape;36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775" y="803411"/>
              <a:ext cx="7095825" cy="4259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49"/>
            <p:cNvSpPr/>
            <p:nvPr/>
          </p:nvSpPr>
          <p:spPr>
            <a:xfrm>
              <a:off x="3800275" y="1190825"/>
              <a:ext cx="695700" cy="33357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9"/>
            <p:cNvSpPr/>
            <p:nvPr/>
          </p:nvSpPr>
          <p:spPr>
            <a:xfrm>
              <a:off x="529100" y="1623950"/>
              <a:ext cx="695700" cy="28551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/>
        </p:nvSpPr>
        <p:spPr>
          <a:xfrm>
            <a:off x="150" y="2700"/>
            <a:ext cx="9144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Hypothesis 6: </a:t>
            </a:r>
            <a:r>
              <a:rPr b="1" lang="en" sz="1500">
                <a:solidFill>
                  <a:srgbClr val="9C0006"/>
                </a:solidFill>
                <a:latin typeface="Lato"/>
                <a:ea typeface="Lato"/>
                <a:cs typeface="Lato"/>
                <a:sym typeface="Lato"/>
              </a:rPr>
              <a:t>Both Unemployed and Non-agricultural districts have higher incidence of migrants migrating for personal reasons. However, in Agricultural districts people migrate equally  for both personal and professional reasons.</a:t>
            </a:r>
            <a:endParaRPr b="1" sz="1500">
              <a:solidFill>
                <a:srgbClr val="9C000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7149600" y="1090400"/>
            <a:ext cx="19944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Pearson’s coefficient of correlation between the variables Type of district and Reason for migration gap =</a:t>
            </a: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rgbClr val="274E13"/>
                </a:solidFill>
              </a:rPr>
              <a:t>0.560615</a:t>
            </a:r>
            <a:endParaRPr b="1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considered as a Moderate correlation</a:t>
            </a:r>
            <a:endParaRPr/>
          </a:p>
        </p:txBody>
      </p:sp>
      <p:grpSp>
        <p:nvGrpSpPr>
          <p:cNvPr id="378" name="Google Shape;378;p50"/>
          <p:cNvGrpSpPr/>
          <p:nvPr/>
        </p:nvGrpSpPr>
        <p:grpSpPr>
          <a:xfrm>
            <a:off x="50450" y="877700"/>
            <a:ext cx="6965376" cy="4185124"/>
            <a:chOff x="50450" y="877700"/>
            <a:chExt cx="6965376" cy="4185124"/>
          </a:xfrm>
        </p:grpSpPr>
        <p:pic>
          <p:nvPicPr>
            <p:cNvPr id="379" name="Google Shape;379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450" y="877700"/>
              <a:ext cx="6965376" cy="4185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50"/>
            <p:cNvSpPr/>
            <p:nvPr/>
          </p:nvSpPr>
          <p:spPr>
            <a:xfrm>
              <a:off x="487800" y="1807750"/>
              <a:ext cx="1212300" cy="24966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3708775" y="1549500"/>
              <a:ext cx="769200" cy="27207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4914000" y="2604025"/>
              <a:ext cx="1212300" cy="17289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/>
        </p:nvSpPr>
        <p:spPr>
          <a:xfrm>
            <a:off x="150" y="2700"/>
            <a:ext cx="9144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Hypothesis 7: </a:t>
            </a:r>
            <a:r>
              <a:rPr b="1" lang="en" sz="1500">
                <a:solidFill>
                  <a:srgbClr val="9C0006"/>
                </a:solidFill>
                <a:latin typeface="Lato"/>
                <a:ea typeface="Lato"/>
                <a:cs typeface="Lato"/>
                <a:sym typeface="Lato"/>
              </a:rPr>
              <a:t>Both Unemployed and agricultural districts have higher incidence of illiterate migrants. However, Non-agricultural districts </a:t>
            </a:r>
            <a:r>
              <a:rPr b="1" lang="en" sz="1500">
                <a:solidFill>
                  <a:srgbClr val="9C0006"/>
                </a:solidFill>
                <a:latin typeface="Lato"/>
                <a:ea typeface="Lato"/>
                <a:cs typeface="Lato"/>
                <a:sym typeface="Lato"/>
              </a:rPr>
              <a:t>have higher incidence of literate migrants.</a:t>
            </a:r>
            <a:endParaRPr b="1" sz="1500">
              <a:solidFill>
                <a:srgbClr val="9C000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51"/>
          <p:cNvSpPr txBox="1"/>
          <p:nvPr/>
        </p:nvSpPr>
        <p:spPr>
          <a:xfrm>
            <a:off x="7149600" y="1090400"/>
            <a:ext cx="19944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Pearson’s coefficient of correlation between the variables Type of district and Literacy gap =</a:t>
            </a: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rgbClr val="274E13"/>
                </a:solidFill>
              </a:rPr>
              <a:t>0.501714</a:t>
            </a:r>
            <a:endParaRPr b="1" sz="19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considered as a Moderate correlation</a:t>
            </a:r>
            <a:endParaRPr/>
          </a:p>
        </p:txBody>
      </p:sp>
      <p:grpSp>
        <p:nvGrpSpPr>
          <p:cNvPr id="389" name="Google Shape;389;p51"/>
          <p:cNvGrpSpPr/>
          <p:nvPr/>
        </p:nvGrpSpPr>
        <p:grpSpPr>
          <a:xfrm>
            <a:off x="48275" y="865900"/>
            <a:ext cx="6996227" cy="4201401"/>
            <a:chOff x="48275" y="865900"/>
            <a:chExt cx="6996227" cy="4201401"/>
          </a:xfrm>
        </p:grpSpPr>
        <p:pic>
          <p:nvPicPr>
            <p:cNvPr id="390" name="Google Shape;390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275" y="865900"/>
              <a:ext cx="6996227" cy="4201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51"/>
            <p:cNvSpPr/>
            <p:nvPr/>
          </p:nvSpPr>
          <p:spPr>
            <a:xfrm>
              <a:off x="562225" y="1284175"/>
              <a:ext cx="616800" cy="32280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1"/>
            <p:cNvSpPr/>
            <p:nvPr/>
          </p:nvSpPr>
          <p:spPr>
            <a:xfrm>
              <a:off x="2826425" y="2238175"/>
              <a:ext cx="1040100" cy="22740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1"/>
            <p:cNvSpPr/>
            <p:nvPr/>
          </p:nvSpPr>
          <p:spPr>
            <a:xfrm>
              <a:off x="6007825" y="1284075"/>
              <a:ext cx="616800" cy="32280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66150"/>
            <a:ext cx="8382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475" y="3509700"/>
            <a:ext cx="1917775" cy="14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3751725" y="3907350"/>
            <a:ext cx="4823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get 160 districts in the top 25% or 75th percentile.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/>
        </p:nvSpPr>
        <p:spPr>
          <a:xfrm>
            <a:off x="150" y="2700"/>
            <a:ext cx="9144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Hypothesis 8: </a:t>
            </a:r>
            <a:r>
              <a:rPr b="1" lang="en" sz="15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Non-agricultural districts have the highest incidence of inbound migrants</a:t>
            </a:r>
            <a:endParaRPr b="1" sz="15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412" y="526175"/>
            <a:ext cx="7293477" cy="4377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/>
          <p:nvPr/>
        </p:nvSpPr>
        <p:spPr>
          <a:xfrm>
            <a:off x="7114225" y="745725"/>
            <a:ext cx="726600" cy="3803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2"/>
          <p:cNvSpPr/>
          <p:nvPr/>
        </p:nvSpPr>
        <p:spPr>
          <a:xfrm>
            <a:off x="1464350" y="745725"/>
            <a:ext cx="726600" cy="3803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2"/>
          <p:cNvSpPr/>
          <p:nvPr/>
        </p:nvSpPr>
        <p:spPr>
          <a:xfrm>
            <a:off x="4379888" y="1559625"/>
            <a:ext cx="545400" cy="2854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Creation of Hypotheses based on 2-factor analysis between migration indicators and socio-economic indicators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p54"/>
          <p:cNvGraphicFramePr/>
          <p:nvPr/>
        </p:nvGraphicFramePr>
        <p:xfrm>
          <a:off x="122638" y="6205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{5A302A1E-2A0E-43F6-AF5F-53BB838383FC}</a:tableStyleId>
              </a:tblPr>
              <a:tblGrid>
                <a:gridCol w="1189300"/>
                <a:gridCol w="718650"/>
                <a:gridCol w="627250"/>
                <a:gridCol w="669675"/>
                <a:gridCol w="717600"/>
                <a:gridCol w="707825"/>
                <a:gridCol w="738650"/>
                <a:gridCol w="724225"/>
                <a:gridCol w="874700"/>
                <a:gridCol w="769500"/>
                <a:gridCol w="1157750"/>
              </a:tblGrid>
              <a:tr h="3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ASSET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CHH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LIT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MSW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FEMP(formal employment)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Female_Main(female main employment)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Duration</a:t>
                      </a:r>
                      <a:endParaRPr b="1" sz="1000"/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0.277769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0.417422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0.348822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0.148411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0.238064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0.202294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0.384942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0.467072083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0.375925417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0.203121538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Reason Gap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0.322522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0.458639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0.386198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0.239341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0.317153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0.335022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0.434954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0.467604022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0.470177966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0.198980509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Literacy Gap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0.509091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0.556304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0.502432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0.262346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0.811983</a:t>
                      </a:r>
                      <a:endParaRPr b="1"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0.20885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0.589568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0.656170965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0.761639823</a:t>
                      </a:r>
                      <a:endParaRPr b="1"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0.104881948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 of Workers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0.0679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0.013252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0.299635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-0.17542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0.076003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0.195877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0.355523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0.139235512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0.097193017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0.706834387</a:t>
                      </a:r>
                      <a:endParaRPr b="1"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</a:tr>
              <a:tr h="471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Gender Gap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-0.03426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0.033137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-0.13739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0.081032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-0.0777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-0.01621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-0.15961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-0.027566737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-0.046951276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-0.123207143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Inbound Migration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0.543312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0.466091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0.51604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0.274855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0.508789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0.299869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0.598015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0.590024384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0.620215636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0.084471571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Intra- Inter State Migration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0.358989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0.407241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0.248736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0.410786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0.252616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0.202972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0.271578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0.364329725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0.4250359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-0.210843164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Type Of Districts</a:t>
                      </a:r>
                      <a:endParaRPr b="1" sz="1000"/>
                    </a:p>
                  </a:txBody>
                  <a:tcPr marT="9525" marB="91425" marR="9525" marL="95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0.444461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0.501159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0.468407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0.244593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0.430312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0.177171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0.519584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0.579313167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0.549508807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0.252966323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54"/>
          <p:cNvSpPr txBox="1"/>
          <p:nvPr/>
        </p:nvSpPr>
        <p:spPr>
          <a:xfrm>
            <a:off x="43025" y="43050"/>
            <a:ext cx="9053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Pearson’s correlation coefficient between migration indicators and socio-economic indicators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/>
        </p:nvSpPr>
        <p:spPr>
          <a:xfrm>
            <a:off x="113550" y="0"/>
            <a:ext cx="89169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Hypothesis 9: </a:t>
            </a:r>
            <a:r>
              <a:rPr b="1" lang="en" sz="1800">
                <a:solidFill>
                  <a:srgbClr val="9C0006"/>
                </a:solidFill>
                <a:latin typeface="Lato"/>
                <a:ea typeface="Lato"/>
                <a:cs typeface="Lato"/>
                <a:sym typeface="Lato"/>
              </a:rPr>
              <a:t>Districts with better socio-economic indicators (like Assets, MSL,  CHH, LIT) have higher incidence of inbound migrants. Equivalently, districts with higher ADI values have incidence of inbound migrants</a:t>
            </a:r>
            <a:endParaRPr b="1" sz="1800">
              <a:solidFill>
                <a:srgbClr val="9C000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6728875" y="1549550"/>
            <a:ext cx="2367300" cy="16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Pearson’s coefficient of correlation between the ADI value and %inbound migrants = </a:t>
            </a:r>
            <a:r>
              <a:rPr b="1" lang="en">
                <a:solidFill>
                  <a:srgbClr val="9C0006"/>
                </a:solidFill>
                <a:latin typeface="Calibri"/>
                <a:ea typeface="Calibri"/>
                <a:cs typeface="Calibri"/>
                <a:sym typeface="Calibri"/>
              </a:rPr>
              <a:t>0.620215636</a:t>
            </a:r>
            <a:endParaRPr b="1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considered as a </a:t>
            </a:r>
            <a:r>
              <a:rPr b="1" lang="en"/>
              <a:t>moderate</a:t>
            </a:r>
            <a:r>
              <a:rPr lang="en"/>
              <a:t> correlation</a:t>
            </a:r>
            <a:endParaRPr/>
          </a:p>
        </p:txBody>
      </p:sp>
      <p:pic>
        <p:nvPicPr>
          <p:cNvPr id="420" name="Google Shape;4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0" y="1123390"/>
            <a:ext cx="6628449" cy="397706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5"/>
          <p:cNvSpPr txBox="1"/>
          <p:nvPr/>
        </p:nvSpPr>
        <p:spPr>
          <a:xfrm>
            <a:off x="6790975" y="3338525"/>
            <a:ext cx="22431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The bar graphs corresponding to each of these socio-economic indicators with %inbound migrants in shown in the next slides as proof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" name="Google Shape;426;p56"/>
          <p:cNvGraphicFramePr/>
          <p:nvPr/>
        </p:nvGraphicFramePr>
        <p:xfrm>
          <a:off x="237450" y="17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{5A302A1E-2A0E-43F6-AF5F-53BB838383FC}</a:tableStyleId>
              </a:tblPr>
              <a:tblGrid>
                <a:gridCol w="3396750"/>
                <a:gridCol w="2953700"/>
                <a:gridCol w="2318650"/>
              </a:tblGrid>
              <a:tr h="6953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High Inbound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Medium Inbound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Indicator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t-statistic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p-value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ADI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9.04607597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9.30E-18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53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High Inbound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Low Inbound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Indicator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t-statistic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p-value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ADI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21.95080403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6.08E-67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53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Medium Inbound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Low Inbound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Indicator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t-statistic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p-value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ADI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10.1379879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5.05E-22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/>
        </p:nvSpPr>
        <p:spPr>
          <a:xfrm>
            <a:off x="-12925" y="13350"/>
            <a:ext cx="9156900" cy="68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Districts with advance levels of ASSETS have higher incidence of inbound migrants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Districts with lower levels of ASSETS have lower incidence of inbound migrants</a:t>
            </a: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2" name="Google Shape;4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523" y="703050"/>
            <a:ext cx="7408964" cy="44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/>
        </p:nvSpPr>
        <p:spPr>
          <a:xfrm>
            <a:off x="-12925" y="13350"/>
            <a:ext cx="9156900" cy="68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Districts with advance level of MSL have higher incidence of inbound migrants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Districts with lower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level of MSL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have lower incidence of inbound migrants</a:t>
            </a: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8" name="Google Shape;4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228" y="703050"/>
            <a:ext cx="7403548" cy="44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/>
        </p:nvSpPr>
        <p:spPr>
          <a:xfrm>
            <a:off x="-12925" y="13350"/>
            <a:ext cx="9156900" cy="68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Districts with advance CHH have higher incidence of inbound migrants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Districts with lower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CHH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of literacy have lower incidence of inbound migrants</a:t>
            </a: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4" name="Google Shape;4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22" y="703050"/>
            <a:ext cx="7407166" cy="44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/>
        </p:nvSpPr>
        <p:spPr>
          <a:xfrm>
            <a:off x="-12925" y="13350"/>
            <a:ext cx="9156900" cy="68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Districts with advance literacy have higher incidence of inbound migrants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Districts with lower levels of literacy have lower incidence of inbound migrants</a:t>
            </a: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951" y="703050"/>
            <a:ext cx="7409153" cy="44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1"/>
          <p:cNvSpPr txBox="1"/>
          <p:nvPr/>
        </p:nvSpPr>
        <p:spPr>
          <a:xfrm>
            <a:off x="113550" y="0"/>
            <a:ext cx="89169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Hypothesis 10: </a:t>
            </a:r>
            <a:r>
              <a:rPr b="1" lang="en" sz="1800">
                <a:solidFill>
                  <a:srgbClr val="9C0006"/>
                </a:solidFill>
                <a:latin typeface="Lato"/>
                <a:ea typeface="Lato"/>
                <a:cs typeface="Lato"/>
                <a:sym typeface="Lato"/>
              </a:rPr>
              <a:t>Districts with better socio-economic indicators (like Assets, MSL,  CHH, BF, FEMP) have higher incidence of literate migrants. Equivalently, districts with higher ADI values have incidence of literate migrants</a:t>
            </a:r>
            <a:endParaRPr b="1" sz="1800">
              <a:solidFill>
                <a:srgbClr val="9C000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61"/>
          <p:cNvSpPr txBox="1"/>
          <p:nvPr/>
        </p:nvSpPr>
        <p:spPr>
          <a:xfrm>
            <a:off x="6728875" y="1549550"/>
            <a:ext cx="2367300" cy="16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Pearson’s coefficient of correlation between the ADI value and %inbound migrants = </a:t>
            </a:r>
            <a:r>
              <a:rPr b="1" lang="en">
                <a:solidFill>
                  <a:srgbClr val="9C0006"/>
                </a:solidFill>
                <a:latin typeface="Calibri"/>
                <a:ea typeface="Calibri"/>
                <a:cs typeface="Calibri"/>
                <a:sym typeface="Calibri"/>
              </a:rPr>
              <a:t>0.76163982</a:t>
            </a:r>
            <a:endParaRPr b="1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considered as a </a:t>
            </a:r>
            <a:r>
              <a:rPr b="1" lang="en"/>
              <a:t>High</a:t>
            </a:r>
            <a:r>
              <a:rPr lang="en"/>
              <a:t> correlation</a:t>
            </a:r>
            <a:endParaRPr/>
          </a:p>
        </p:txBody>
      </p:sp>
      <p:sp>
        <p:nvSpPr>
          <p:cNvPr id="457" name="Google Shape;457;p61"/>
          <p:cNvSpPr txBox="1"/>
          <p:nvPr/>
        </p:nvSpPr>
        <p:spPr>
          <a:xfrm>
            <a:off x="6790975" y="3414725"/>
            <a:ext cx="22431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The bar graphs corresponding to each of these socio-economic indicators with literacy gap of migrants in shown in the next slides as proof</a:t>
            </a:r>
            <a:endParaRPr b="1"/>
          </a:p>
        </p:txBody>
      </p:sp>
      <p:pic>
        <p:nvPicPr>
          <p:cNvPr id="458" name="Google Shape;4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0" y="1147775"/>
            <a:ext cx="6582701" cy="39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4294967295" type="title"/>
          </p:nvPr>
        </p:nvSpPr>
        <p:spPr>
          <a:xfrm>
            <a:off x="47475" y="72325"/>
            <a:ext cx="8567100" cy="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2. Duration (Clustering on 0-5/5-20/20+ years)</a:t>
            </a:r>
            <a:endParaRPr sz="2300"/>
          </a:p>
        </p:txBody>
      </p:sp>
      <p:grpSp>
        <p:nvGrpSpPr>
          <p:cNvPr id="111" name="Google Shape;111;p17"/>
          <p:cNvGrpSpPr/>
          <p:nvPr/>
        </p:nvGrpSpPr>
        <p:grpSpPr>
          <a:xfrm>
            <a:off x="664650" y="725082"/>
            <a:ext cx="8064988" cy="2829269"/>
            <a:chOff x="664650" y="496482"/>
            <a:chExt cx="8064988" cy="2829269"/>
          </a:xfrm>
        </p:grpSpPr>
        <p:sp>
          <p:nvSpPr>
            <p:cNvPr id="112" name="Google Shape;112;p17"/>
            <p:cNvSpPr txBox="1"/>
            <p:nvPr/>
          </p:nvSpPr>
          <p:spPr>
            <a:xfrm>
              <a:off x="3407638" y="521732"/>
              <a:ext cx="2702100" cy="252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Lato"/>
                  <a:ea typeface="Lato"/>
                  <a:cs typeface="Lato"/>
                  <a:sym typeface="Lato"/>
                </a:rPr>
                <a:t>Label 2: Medium term migration</a:t>
              </a:r>
              <a:endParaRPr b="1"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13;p17"/>
            <p:cNvSpPr txBox="1"/>
            <p:nvPr/>
          </p:nvSpPr>
          <p:spPr>
            <a:xfrm>
              <a:off x="6109738" y="521732"/>
              <a:ext cx="2619900" cy="30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Lato"/>
                  <a:ea typeface="Lato"/>
                  <a:cs typeface="Lato"/>
                  <a:sym typeface="Lato"/>
                </a:rPr>
                <a:t>Label 3: Short term migration</a:t>
              </a:r>
              <a:endParaRPr b="1"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4" name="Google Shape;114;p17"/>
            <p:cNvSpPr txBox="1"/>
            <p:nvPr/>
          </p:nvSpPr>
          <p:spPr>
            <a:xfrm>
              <a:off x="976738" y="496482"/>
              <a:ext cx="2430900" cy="303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Lato"/>
                  <a:ea typeface="Lato"/>
                  <a:cs typeface="Lato"/>
                  <a:sym typeface="Lato"/>
                </a:rPr>
                <a:t>Label 1: Long term migration</a:t>
              </a:r>
              <a:endParaRPr b="1" sz="1200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15" name="Google Shape;115;p17"/>
            <p:cNvPicPr preferRelativeResize="0"/>
            <p:nvPr/>
          </p:nvPicPr>
          <p:blipFill rotWithShape="1">
            <a:blip r:embed="rId3">
              <a:alphaModFix/>
            </a:blip>
            <a:srcRect b="0" l="0" r="0" t="4952"/>
            <a:stretch/>
          </p:blipFill>
          <p:spPr>
            <a:xfrm>
              <a:off x="664650" y="800813"/>
              <a:ext cx="7896225" cy="252493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16" name="Google Shape;116;p17"/>
          <p:cNvGraphicFramePr/>
          <p:nvPr/>
        </p:nvGraphicFramePr>
        <p:xfrm>
          <a:off x="1127313" y="36052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355450"/>
                <a:gridCol w="2319575"/>
                <a:gridCol w="1292825"/>
                <a:gridCol w="1247025"/>
                <a:gridCol w="1111850"/>
              </a:tblGrid>
              <a:tr h="38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Parameter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1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2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 3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Duration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0-5</a:t>
                      </a: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years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11-23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15-32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27-69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5-20 years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30-43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32-56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26-50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20+ years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38-51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23-40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4-31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Google Shape;463;p62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{5A302A1E-2A0E-43F6-AF5F-53BB838383FC}</a:tableStyleId>
              </a:tblPr>
              <a:tblGrid>
                <a:gridCol w="3487050"/>
                <a:gridCol w="3032225"/>
                <a:gridCol w="2380300"/>
              </a:tblGrid>
              <a:tr h="6953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Literate Dominant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Balanced Literates and Illiterates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Indicator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t-statistic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p-value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ADI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14.72007746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6.06E-40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53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Literate Dominant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Illiterate dominant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Indicator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t-statistic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p-value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ADI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30.82689189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4.00E-104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53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Balanced Literates and Illiterates 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Illiterate dominant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Indicator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t-statistic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p-value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ADI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10.1392733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1.43E-21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00" y="724550"/>
            <a:ext cx="7844429" cy="441894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3"/>
          <p:cNvSpPr txBox="1"/>
          <p:nvPr/>
        </p:nvSpPr>
        <p:spPr>
          <a:xfrm>
            <a:off x="-12925" y="13350"/>
            <a:ext cx="9156900" cy="65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Districts with better levels of formal employment (FEMP) have higher incidence of literate migrants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75" y="595400"/>
            <a:ext cx="8060849" cy="45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4"/>
          <p:cNvSpPr txBox="1"/>
          <p:nvPr/>
        </p:nvSpPr>
        <p:spPr>
          <a:xfrm>
            <a:off x="-12925" y="13350"/>
            <a:ext cx="9156900" cy="46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Districts with better levels of Assets have higher incidence of literate migrants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00" y="738875"/>
            <a:ext cx="8068026" cy="44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5"/>
          <p:cNvSpPr txBox="1"/>
          <p:nvPr/>
        </p:nvSpPr>
        <p:spPr>
          <a:xfrm>
            <a:off x="-12925" y="13350"/>
            <a:ext cx="9156900" cy="65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Districts with better Condition of Household (CHH) have higher incidence of literate migrants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75" y="667050"/>
            <a:ext cx="8074652" cy="443642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6"/>
          <p:cNvSpPr txBox="1"/>
          <p:nvPr/>
        </p:nvSpPr>
        <p:spPr>
          <a:xfrm>
            <a:off x="-12925" y="13350"/>
            <a:ext cx="9156900" cy="65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Districts with better levels of Main source of light (MSL) have higher incidence of literate migrants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75" y="746050"/>
            <a:ext cx="8067427" cy="439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7"/>
          <p:cNvSpPr txBox="1"/>
          <p:nvPr/>
        </p:nvSpPr>
        <p:spPr>
          <a:xfrm>
            <a:off x="-12925" y="13350"/>
            <a:ext cx="9156900" cy="65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Districts with better levels of Bathroom facilities (BF) have higher incidence of literate migrants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8"/>
          <p:cNvSpPr txBox="1"/>
          <p:nvPr/>
        </p:nvSpPr>
        <p:spPr>
          <a:xfrm>
            <a:off x="113550" y="0"/>
            <a:ext cx="89169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Hypothesis 11: </a:t>
            </a:r>
            <a:r>
              <a:rPr b="1" lang="en" sz="1800">
                <a:solidFill>
                  <a:srgbClr val="9C0006"/>
                </a:solidFill>
                <a:latin typeface="Lato"/>
                <a:ea typeface="Lato"/>
                <a:cs typeface="Lato"/>
                <a:sym typeface="Lato"/>
              </a:rPr>
              <a:t>Districts with higher levels of Female Main Employment have higher incidence of main-worker migrants</a:t>
            </a:r>
            <a:endParaRPr b="1" sz="1800">
              <a:solidFill>
                <a:srgbClr val="9C000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68"/>
          <p:cNvSpPr txBox="1"/>
          <p:nvPr/>
        </p:nvSpPr>
        <p:spPr>
          <a:xfrm>
            <a:off x="7278600" y="1340475"/>
            <a:ext cx="18654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Pearson’s coefficient of correlation between the FEMP of district and literacy of inbound migrants = </a:t>
            </a:r>
            <a:r>
              <a:rPr b="1"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0.706834387</a:t>
            </a:r>
            <a:r>
              <a:rPr lang="en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considered as a High correlation</a:t>
            </a:r>
            <a:endParaRPr/>
          </a:p>
        </p:txBody>
      </p:sp>
      <p:pic>
        <p:nvPicPr>
          <p:cNvPr id="500" name="Google Shape;5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5" y="758760"/>
            <a:ext cx="7234523" cy="4340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Analysis with Industry Type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0"/>
          <p:cNvSpPr txBox="1"/>
          <p:nvPr/>
        </p:nvSpPr>
        <p:spPr>
          <a:xfrm>
            <a:off x="-12925" y="13350"/>
            <a:ext cx="9156900" cy="81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Districts with more industrial opportunities have higher incidence of inbound migrants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Districts with manufacturing and services-type industries have higher incidence of inbound migrants</a:t>
            </a: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1" name="Google Shape;5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250" y="832050"/>
            <a:ext cx="7188527" cy="43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1"/>
          <p:cNvSpPr txBox="1"/>
          <p:nvPr/>
        </p:nvSpPr>
        <p:spPr>
          <a:xfrm>
            <a:off x="-12925" y="13350"/>
            <a:ext cx="9156900" cy="81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Districts with manufacturing and services-type industries have higher incidence of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literate inbound migrants</a:t>
            </a: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7" name="Google Shape;5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75" y="832050"/>
            <a:ext cx="7182844" cy="431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4294967295" type="title"/>
          </p:nvPr>
        </p:nvSpPr>
        <p:spPr>
          <a:xfrm>
            <a:off x="498125" y="-25975"/>
            <a:ext cx="76884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3. Type of workers</a:t>
            </a:r>
            <a:endParaRPr sz="230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387" y="535200"/>
            <a:ext cx="7157225" cy="2847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" name="Google Shape;123;p18"/>
          <p:cNvGraphicFramePr/>
          <p:nvPr/>
        </p:nvGraphicFramePr>
        <p:xfrm>
          <a:off x="793013" y="34475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669450"/>
                <a:gridCol w="2196775"/>
                <a:gridCol w="1224375"/>
                <a:gridCol w="1181000"/>
                <a:gridCol w="1583425"/>
              </a:tblGrid>
              <a:tr h="36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Parameters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</a:t>
                      </a: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Label-2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Label-3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3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Type of Workers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%Main workers</a:t>
                      </a:r>
                      <a:endParaRPr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7-34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11-46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30-58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%Marginal</a:t>
                      </a: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Workers</a:t>
                      </a:r>
                      <a:endParaRPr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1-27 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18-46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1-24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%Non-Workers</a:t>
                      </a: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54-82 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24-56  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31-63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23" y="832050"/>
            <a:ext cx="7297550" cy="43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2"/>
          <p:cNvSpPr txBox="1"/>
          <p:nvPr/>
        </p:nvSpPr>
        <p:spPr>
          <a:xfrm>
            <a:off x="-12925" y="13350"/>
            <a:ext cx="9156900" cy="81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Districts with manufacturing and services-type industries have higher incidence of short-term migrants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00" y="674325"/>
            <a:ext cx="7188475" cy="44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3"/>
          <p:cNvSpPr txBox="1"/>
          <p:nvPr/>
        </p:nvSpPr>
        <p:spPr>
          <a:xfrm>
            <a:off x="-12925" y="13350"/>
            <a:ext cx="9156900" cy="51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Districts with better industrial opportunities have higher incidence of main workers. 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75" y="875175"/>
            <a:ext cx="7193224" cy="426832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4"/>
          <p:cNvSpPr txBox="1"/>
          <p:nvPr/>
        </p:nvSpPr>
        <p:spPr>
          <a:xfrm>
            <a:off x="-12925" y="13350"/>
            <a:ext cx="9156900" cy="81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Districts with manufacturing and services-type industries have higher incidence of inter-state migrants.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→ Districts with services-type industries attract inter-state migrants the most.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67" y="832050"/>
            <a:ext cx="7190906" cy="43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5"/>
          <p:cNvSpPr txBox="1"/>
          <p:nvPr/>
        </p:nvSpPr>
        <p:spPr>
          <a:xfrm>
            <a:off x="-12925" y="13350"/>
            <a:ext cx="9156900" cy="81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Districts with services-type industries have higher incidence of people migrating for both personal and professional reasons.  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6"/>
          <p:cNvSpPr txBox="1"/>
          <p:nvPr/>
        </p:nvSpPr>
        <p:spPr>
          <a:xfrm>
            <a:off x="-12925" y="13350"/>
            <a:ext cx="9156900" cy="81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→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Districts with services-type industries have low gender gap 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→ Districts with low industries have high gender gap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7" name="Google Shape;5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448" y="832050"/>
            <a:ext cx="7183116" cy="43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BETWEEN MALE-FEMALE INBOUND MIGRATION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 txBox="1"/>
          <p:nvPr/>
        </p:nvSpPr>
        <p:spPr>
          <a:xfrm>
            <a:off x="11200" y="-11200"/>
            <a:ext cx="9144000" cy="4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INBOUND MIGRATION VS INDUSTRY TYPE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8" name="Google Shape;5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61" y="1140013"/>
            <a:ext cx="4769140" cy="28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8"/>
          <p:cNvSpPr txBox="1"/>
          <p:nvPr/>
        </p:nvSpPr>
        <p:spPr>
          <a:xfrm>
            <a:off x="16375" y="458850"/>
            <a:ext cx="4555500" cy="4684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0" name="Google Shape;560;p78"/>
          <p:cNvSpPr txBox="1"/>
          <p:nvPr/>
        </p:nvSpPr>
        <p:spPr>
          <a:xfrm>
            <a:off x="4571875" y="458850"/>
            <a:ext cx="4583400" cy="4684500"/>
          </a:xfrm>
          <a:prstGeom prst="rect">
            <a:avLst/>
          </a:prstGeom>
          <a:solidFill>
            <a:srgbClr val="F478A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1" name="Google Shape;561;p78"/>
          <p:cNvPicPr preferRelativeResize="0"/>
          <p:nvPr/>
        </p:nvPicPr>
        <p:blipFill rotWithShape="1">
          <a:blip r:embed="rId3">
            <a:alphaModFix/>
          </a:blip>
          <a:srcRect b="0" l="0" r="4861" t="0"/>
          <a:stretch/>
        </p:blipFill>
        <p:spPr>
          <a:xfrm>
            <a:off x="4737325" y="1359600"/>
            <a:ext cx="4252502" cy="268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8"/>
          <p:cNvPicPr preferRelativeResize="0"/>
          <p:nvPr/>
        </p:nvPicPr>
        <p:blipFill rotWithShape="1">
          <a:blip r:embed="rId4">
            <a:alphaModFix/>
          </a:blip>
          <a:srcRect b="0" l="0" r="5267" t="0"/>
          <a:stretch/>
        </p:blipFill>
        <p:spPr>
          <a:xfrm>
            <a:off x="136238" y="1333688"/>
            <a:ext cx="4315776" cy="273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78"/>
          <p:cNvGrpSpPr/>
          <p:nvPr/>
        </p:nvGrpSpPr>
        <p:grpSpPr>
          <a:xfrm>
            <a:off x="1868125" y="720500"/>
            <a:ext cx="5480100" cy="419525"/>
            <a:chOff x="1868125" y="720500"/>
            <a:chExt cx="5480100" cy="419525"/>
          </a:xfrm>
        </p:grpSpPr>
        <p:sp>
          <p:nvSpPr>
            <p:cNvPr id="564" name="Google Shape;564;p78"/>
            <p:cNvSpPr txBox="1"/>
            <p:nvPr/>
          </p:nvSpPr>
          <p:spPr>
            <a:xfrm>
              <a:off x="1868125" y="720500"/>
              <a:ext cx="852000" cy="35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MALE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65" name="Google Shape;565;p78"/>
            <p:cNvSpPr txBox="1"/>
            <p:nvPr/>
          </p:nvSpPr>
          <p:spPr>
            <a:xfrm>
              <a:off x="6378925" y="787825"/>
              <a:ext cx="969300" cy="35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FEMALE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566" name="Google Shape;566;p78"/>
          <p:cNvSpPr txBox="1"/>
          <p:nvPr/>
        </p:nvSpPr>
        <p:spPr>
          <a:xfrm>
            <a:off x="32775" y="4375350"/>
            <a:ext cx="9111300" cy="74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Districts with manufacturing and service industries see high inbounds of male migrants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Districts with low and moderate industries see high inbounds of female migrants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9"/>
          <p:cNvSpPr txBox="1"/>
          <p:nvPr/>
        </p:nvSpPr>
        <p:spPr>
          <a:xfrm>
            <a:off x="11200" y="-11200"/>
            <a:ext cx="9144000" cy="4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INBOUND MIGRATION VS TYPE OF DISTRICT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2" name="Google Shape;5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61" y="1140013"/>
            <a:ext cx="4769140" cy="28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9"/>
          <p:cNvSpPr txBox="1"/>
          <p:nvPr/>
        </p:nvSpPr>
        <p:spPr>
          <a:xfrm>
            <a:off x="16375" y="458850"/>
            <a:ext cx="4555500" cy="4684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79"/>
          <p:cNvSpPr txBox="1"/>
          <p:nvPr/>
        </p:nvSpPr>
        <p:spPr>
          <a:xfrm>
            <a:off x="4571875" y="458850"/>
            <a:ext cx="4583400" cy="4684500"/>
          </a:xfrm>
          <a:prstGeom prst="rect">
            <a:avLst/>
          </a:prstGeom>
          <a:solidFill>
            <a:srgbClr val="F478A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5" name="Google Shape;575;p79"/>
          <p:cNvPicPr preferRelativeResize="0"/>
          <p:nvPr/>
        </p:nvPicPr>
        <p:blipFill rotWithShape="1">
          <a:blip r:embed="rId4">
            <a:alphaModFix/>
          </a:blip>
          <a:srcRect b="0" l="0" r="6681" t="0"/>
          <a:stretch/>
        </p:blipFill>
        <p:spPr>
          <a:xfrm>
            <a:off x="167875" y="1432838"/>
            <a:ext cx="4252501" cy="273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9"/>
          <p:cNvPicPr preferRelativeResize="0"/>
          <p:nvPr/>
        </p:nvPicPr>
        <p:blipFill rotWithShape="1">
          <a:blip r:embed="rId5">
            <a:alphaModFix/>
          </a:blip>
          <a:srcRect b="0" l="0" r="7398" t="0"/>
          <a:stretch/>
        </p:blipFill>
        <p:spPr>
          <a:xfrm>
            <a:off x="4754375" y="1434888"/>
            <a:ext cx="4218402" cy="2732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79"/>
          <p:cNvGrpSpPr/>
          <p:nvPr/>
        </p:nvGrpSpPr>
        <p:grpSpPr>
          <a:xfrm>
            <a:off x="1868125" y="720500"/>
            <a:ext cx="5480100" cy="419525"/>
            <a:chOff x="1868125" y="720500"/>
            <a:chExt cx="5480100" cy="419525"/>
          </a:xfrm>
        </p:grpSpPr>
        <p:sp>
          <p:nvSpPr>
            <p:cNvPr id="578" name="Google Shape;578;p79"/>
            <p:cNvSpPr txBox="1"/>
            <p:nvPr/>
          </p:nvSpPr>
          <p:spPr>
            <a:xfrm>
              <a:off x="1868125" y="720500"/>
              <a:ext cx="852000" cy="35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MALE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9" name="Google Shape;579;p79"/>
            <p:cNvSpPr txBox="1"/>
            <p:nvPr/>
          </p:nvSpPr>
          <p:spPr>
            <a:xfrm>
              <a:off x="6378925" y="787825"/>
              <a:ext cx="969300" cy="35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FEMALE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80" name="Google Shape;580;p79"/>
          <p:cNvSpPr txBox="1"/>
          <p:nvPr/>
        </p:nvSpPr>
        <p:spPr>
          <a:xfrm>
            <a:off x="32775" y="4375350"/>
            <a:ext cx="9111300" cy="74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Non agricultural districts see high inbounds of male migrants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Unemployment type districts see high inbounds of female migrants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0"/>
          <p:cNvSpPr txBox="1"/>
          <p:nvPr/>
        </p:nvSpPr>
        <p:spPr>
          <a:xfrm>
            <a:off x="11200" y="-11200"/>
            <a:ext cx="9144000" cy="4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INBOUND MIGRATION VS ADI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6" name="Google Shape;58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61" y="1140013"/>
            <a:ext cx="4769140" cy="28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0"/>
          <p:cNvSpPr txBox="1"/>
          <p:nvPr/>
        </p:nvSpPr>
        <p:spPr>
          <a:xfrm>
            <a:off x="16375" y="458850"/>
            <a:ext cx="4555500" cy="4684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8" name="Google Shape;588;p80"/>
          <p:cNvPicPr preferRelativeResize="0"/>
          <p:nvPr/>
        </p:nvPicPr>
        <p:blipFill rotWithShape="1">
          <a:blip r:embed="rId4">
            <a:alphaModFix/>
          </a:blip>
          <a:srcRect b="0" l="0" r="6655" t="0"/>
          <a:stretch/>
        </p:blipFill>
        <p:spPr>
          <a:xfrm>
            <a:off x="167887" y="1333175"/>
            <a:ext cx="4252475" cy="27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0"/>
          <p:cNvSpPr txBox="1"/>
          <p:nvPr/>
        </p:nvSpPr>
        <p:spPr>
          <a:xfrm>
            <a:off x="4571875" y="458850"/>
            <a:ext cx="4583400" cy="4684500"/>
          </a:xfrm>
          <a:prstGeom prst="rect">
            <a:avLst/>
          </a:prstGeom>
          <a:solidFill>
            <a:srgbClr val="F478A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0" name="Google Shape;590;p80"/>
          <p:cNvPicPr preferRelativeResize="0"/>
          <p:nvPr/>
        </p:nvPicPr>
        <p:blipFill rotWithShape="1">
          <a:blip r:embed="rId5">
            <a:alphaModFix/>
          </a:blip>
          <a:srcRect b="0" l="0" r="9041" t="0"/>
          <a:stretch/>
        </p:blipFill>
        <p:spPr>
          <a:xfrm>
            <a:off x="4737325" y="1333175"/>
            <a:ext cx="4252502" cy="2736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80"/>
          <p:cNvGrpSpPr/>
          <p:nvPr/>
        </p:nvGrpSpPr>
        <p:grpSpPr>
          <a:xfrm>
            <a:off x="1868125" y="720500"/>
            <a:ext cx="5480100" cy="419525"/>
            <a:chOff x="1868125" y="720500"/>
            <a:chExt cx="5480100" cy="419525"/>
          </a:xfrm>
        </p:grpSpPr>
        <p:sp>
          <p:nvSpPr>
            <p:cNvPr id="592" name="Google Shape;592;p80"/>
            <p:cNvSpPr txBox="1"/>
            <p:nvPr/>
          </p:nvSpPr>
          <p:spPr>
            <a:xfrm>
              <a:off x="1868125" y="720500"/>
              <a:ext cx="852000" cy="35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MALE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3" name="Google Shape;593;p80"/>
            <p:cNvSpPr txBox="1"/>
            <p:nvPr/>
          </p:nvSpPr>
          <p:spPr>
            <a:xfrm>
              <a:off x="6378925" y="787825"/>
              <a:ext cx="969300" cy="35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FEMALE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4" name="Google Shape;594;p80"/>
          <p:cNvSpPr txBox="1"/>
          <p:nvPr/>
        </p:nvSpPr>
        <p:spPr>
          <a:xfrm>
            <a:off x="32775" y="4375350"/>
            <a:ext cx="9111300" cy="74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Districts with high ADI values see high inbounds of male migrants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Districts with low ADI values see high inbounds of female migrants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EMPLOYMENT ACTIVITY OF MIGRANTS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3" y="547513"/>
            <a:ext cx="7953375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2257350" y="95100"/>
            <a:ext cx="46293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4. Gender Gap</a:t>
            </a:r>
            <a:endParaRPr b="1" sz="2300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764838" y="381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773650"/>
                <a:gridCol w="2123800"/>
                <a:gridCol w="1317900"/>
                <a:gridCol w="1199500"/>
                <a:gridCol w="1199500"/>
              </a:tblGrid>
              <a:tr h="22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Parameter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Label-1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Label-2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Label-3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Gender of migrants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%Male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40-67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22-40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6-24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%Female 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32-59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59-75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75-93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2"/>
          <p:cNvSpPr txBox="1"/>
          <p:nvPr>
            <p:ph type="title"/>
          </p:nvPr>
        </p:nvSpPr>
        <p:spPr>
          <a:xfrm>
            <a:off x="727813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FEMALE MIGRANTS TYPE OF WORKERS- CLUSTERING</a:t>
            </a:r>
            <a:endParaRPr/>
          </a:p>
        </p:txBody>
      </p:sp>
      <p:sp>
        <p:nvSpPr>
          <p:cNvPr id="605" name="Google Shape;605;p82"/>
          <p:cNvSpPr txBox="1"/>
          <p:nvPr/>
        </p:nvSpPr>
        <p:spPr>
          <a:xfrm>
            <a:off x="1994625" y="4347875"/>
            <a:ext cx="122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82"/>
          <p:cNvSpPr txBox="1"/>
          <p:nvPr/>
        </p:nvSpPr>
        <p:spPr>
          <a:xfrm>
            <a:off x="4511500" y="4330975"/>
            <a:ext cx="122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153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82"/>
          <p:cNvSpPr txBox="1"/>
          <p:nvPr/>
        </p:nvSpPr>
        <p:spPr>
          <a:xfrm>
            <a:off x="7028375" y="4347875"/>
            <a:ext cx="122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167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82"/>
          <p:cNvSpPr txBox="1"/>
          <p:nvPr/>
        </p:nvSpPr>
        <p:spPr>
          <a:xfrm>
            <a:off x="112050" y="4347875"/>
            <a:ext cx="1042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Size of Cluster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9" name="Google Shape;60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3" y="1159150"/>
            <a:ext cx="795337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Female migrant's employment type vs industry type</a:t>
            </a:r>
            <a:endParaRPr/>
          </a:p>
        </p:txBody>
      </p:sp>
      <p:pic>
        <p:nvPicPr>
          <p:cNvPr id="615" name="Google Shape;61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92" y="340913"/>
            <a:ext cx="7441808" cy="446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4"/>
          <p:cNvSpPr txBox="1"/>
          <p:nvPr>
            <p:ph type="title"/>
          </p:nvPr>
        </p:nvSpPr>
        <p:spPr>
          <a:xfrm>
            <a:off x="729450" y="1322450"/>
            <a:ext cx="7688400" cy="3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State-level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For state-level also, we cluster the states and UTs on all migration variables to assign labels to them.</a:t>
            </a:r>
            <a:endParaRPr sz="27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5"/>
          <p:cNvSpPr txBox="1"/>
          <p:nvPr>
            <p:ph idx="1" type="body"/>
          </p:nvPr>
        </p:nvSpPr>
        <p:spPr>
          <a:xfrm>
            <a:off x="727650" y="1368250"/>
            <a:ext cx="7688700" cy="31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en" sz="2000"/>
              <a:t>State level migrations tables were available for 2011 and 2001 as well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en" sz="2000"/>
              <a:t>We have used State level Migration Data of 2011 and 2001.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en" sz="2000"/>
              <a:t>Data from both the years had the same labels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en" sz="2000"/>
              <a:t>We have performed clustering on the 8 labels discussed in slide 3-9 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en" sz="2000"/>
              <a:t>We got the same clusters as we did on District level 2011 data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en" sz="2000"/>
              <a:t>Hence, our labels (1/2/3) remain the same </a:t>
            </a:r>
            <a:endParaRPr b="1" sz="2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Analysis from 2001 to 2011 (State-wise + UT)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	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7"/>
          <p:cNvSpPr txBox="1"/>
          <p:nvPr>
            <p:ph idx="4294967295" type="title"/>
          </p:nvPr>
        </p:nvSpPr>
        <p:spPr>
          <a:xfrm>
            <a:off x="53325" y="43050"/>
            <a:ext cx="44733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STATE- DURATION LABEL</a:t>
            </a:r>
            <a:endParaRPr sz="3300"/>
          </a:p>
        </p:txBody>
      </p:sp>
      <p:sp>
        <p:nvSpPr>
          <p:cNvPr id="636" name="Google Shape;636;p87"/>
          <p:cNvSpPr txBox="1"/>
          <p:nvPr>
            <p:ph idx="4294967295" type="body"/>
          </p:nvPr>
        </p:nvSpPr>
        <p:spPr>
          <a:xfrm>
            <a:off x="129150" y="545250"/>
            <a:ext cx="42399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There are 3 labels of states based on the number of years migrants migrate-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Label1 - Short Term Migration (1-5 years)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Label2-  Medium Term Migration (5-20 years)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Label3-  Long Term Migration (20+ years)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/>
              <a:t> </a:t>
            </a:r>
            <a:endParaRPr b="1" sz="1200"/>
          </a:p>
        </p:txBody>
      </p:sp>
      <p:graphicFrame>
        <p:nvGraphicFramePr>
          <p:cNvPr id="637" name="Google Shape;637;p87"/>
          <p:cNvGraphicFramePr/>
          <p:nvPr/>
        </p:nvGraphicFramePr>
        <p:xfrm>
          <a:off x="89125" y="181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382850"/>
                <a:gridCol w="914975"/>
                <a:gridCol w="27495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+ve change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Long Term→  Medium Term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Long Term→  Short Term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Medium Term→  Short Term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-ve change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Medium Term→  Long Term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Short Term→  Long Term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Short Term→  Medium Term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 in duration of migration of migrants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38" name="Google Shape;638;p87"/>
          <p:cNvPicPr preferRelativeResize="0"/>
          <p:nvPr/>
        </p:nvPicPr>
        <p:blipFill rotWithShape="1">
          <a:blip r:embed="rId4">
            <a:alphaModFix/>
          </a:blip>
          <a:srcRect b="0" l="6681" r="0" t="5767"/>
          <a:stretch/>
        </p:blipFill>
        <p:spPr>
          <a:xfrm>
            <a:off x="4272750" y="163400"/>
            <a:ext cx="4871251" cy="498009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7"/>
          <p:cNvSpPr txBox="1"/>
          <p:nvPr/>
        </p:nvSpPr>
        <p:spPr>
          <a:xfrm>
            <a:off x="89125" y="4124850"/>
            <a:ext cx="40473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duration for which people migrate within India, has decreased from 2001 to 2011 particularly in the southern parts of India.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8"/>
          <p:cNvSpPr txBox="1"/>
          <p:nvPr>
            <p:ph idx="4294967295" type="title"/>
          </p:nvPr>
        </p:nvSpPr>
        <p:spPr>
          <a:xfrm>
            <a:off x="53325" y="43050"/>
            <a:ext cx="44733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STATE- TYPE OF WORKERS LABEL</a:t>
            </a:r>
            <a:endParaRPr sz="3300"/>
          </a:p>
        </p:txBody>
      </p:sp>
      <p:sp>
        <p:nvSpPr>
          <p:cNvPr id="645" name="Google Shape;645;p88"/>
          <p:cNvSpPr txBox="1"/>
          <p:nvPr>
            <p:ph idx="4294967295" type="body"/>
          </p:nvPr>
        </p:nvSpPr>
        <p:spPr>
          <a:xfrm>
            <a:off x="129150" y="545250"/>
            <a:ext cx="42399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There are 3 labels of states based on the types of workers which migrate there-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Label1 - Non-workers (Do not work)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Label2- Marginal workers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Label3- Main workers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/>
              <a:t> </a:t>
            </a:r>
            <a:endParaRPr b="1" sz="1200"/>
          </a:p>
        </p:txBody>
      </p:sp>
      <p:pic>
        <p:nvPicPr>
          <p:cNvPr id="646" name="Google Shape;646;p88"/>
          <p:cNvPicPr preferRelativeResize="0"/>
          <p:nvPr/>
        </p:nvPicPr>
        <p:blipFill rotWithShape="1">
          <a:blip r:embed="rId3">
            <a:alphaModFix/>
          </a:blip>
          <a:srcRect b="0" l="0" r="6968" t="0"/>
          <a:stretch/>
        </p:blipFill>
        <p:spPr>
          <a:xfrm>
            <a:off x="4572000" y="0"/>
            <a:ext cx="4728548" cy="5143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7" name="Google Shape;647;p88"/>
          <p:cNvGraphicFramePr/>
          <p:nvPr/>
        </p:nvGraphicFramePr>
        <p:xfrm>
          <a:off x="225425" y="179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382850"/>
                <a:gridCol w="1230625"/>
                <a:gridCol w="2433850"/>
              </a:tblGrid>
              <a:tr h="71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+ve change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non-worker  -&gt; marginal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non-worker -&gt; main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Marginal -&gt; main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-ve change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marginal  -&gt; non-worker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main -&gt; Non-worker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main -&gt; Marginal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 in type of migrant workers 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8" name="Google Shape;648;p88"/>
          <p:cNvSpPr txBox="1"/>
          <p:nvPr/>
        </p:nvSpPr>
        <p:spPr>
          <a:xfrm>
            <a:off x="416975" y="4009050"/>
            <a:ext cx="34122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States with +ve Change - Delhi, Himachal Pradesh, West Bengal, Jharkhand, Arunachal Pradesh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States with -ve Change - Kerala, Goa, Orissa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9"/>
          <p:cNvSpPr txBox="1"/>
          <p:nvPr>
            <p:ph idx="4294967295" type="title"/>
          </p:nvPr>
        </p:nvSpPr>
        <p:spPr>
          <a:xfrm>
            <a:off x="0" y="0"/>
            <a:ext cx="45720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STATE- 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INBOUND MIGRATION</a:t>
            </a:r>
            <a:endParaRPr sz="3300"/>
          </a:p>
        </p:txBody>
      </p:sp>
      <p:sp>
        <p:nvSpPr>
          <p:cNvPr id="654" name="Google Shape;654;p89"/>
          <p:cNvSpPr txBox="1"/>
          <p:nvPr>
            <p:ph idx="4294967295" type="body"/>
          </p:nvPr>
        </p:nvSpPr>
        <p:spPr>
          <a:xfrm>
            <a:off x="129150" y="469050"/>
            <a:ext cx="42399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There are 3 labels of states based on the types of workers which migrate there-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Label1 - </a:t>
            </a:r>
            <a:r>
              <a:rPr b="1" lang="en" sz="1100"/>
              <a:t>Low Inbound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Label2- </a:t>
            </a:r>
            <a:r>
              <a:rPr b="1" lang="en" sz="1100"/>
              <a:t>Medium Inbound</a:t>
            </a:r>
            <a:r>
              <a:rPr b="1" lang="en" sz="1200"/>
              <a:t>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Label3- </a:t>
            </a:r>
            <a:r>
              <a:rPr b="1" lang="en" sz="1100"/>
              <a:t>High Inbound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/>
              <a:t> </a:t>
            </a:r>
            <a:endParaRPr b="1" sz="1200"/>
          </a:p>
        </p:txBody>
      </p:sp>
      <p:graphicFrame>
        <p:nvGraphicFramePr>
          <p:cNvPr id="655" name="Google Shape;655;p89"/>
          <p:cNvGraphicFramePr/>
          <p:nvPr/>
        </p:nvGraphicFramePr>
        <p:xfrm>
          <a:off x="205350" y="171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382850"/>
                <a:gridCol w="935225"/>
                <a:gridCol w="2762075"/>
              </a:tblGrid>
              <a:tr h="66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+ve change</a:t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Inbound→ 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Medium Inbound</a:t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Inbound→ 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Inbound</a:t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Medium Inbound→ 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Inbound</a:t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-ve change</a:t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Medium Inbound→ Low Inbound  </a:t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Inbound→ 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Inbound  </a:t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Inbound→ Medium Inbound</a:t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</a:t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 in inbound type of migrant  </a:t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56" name="Google Shape;656;p89"/>
          <p:cNvPicPr preferRelativeResize="0"/>
          <p:nvPr/>
        </p:nvPicPr>
        <p:blipFill rotWithShape="1">
          <a:blip r:embed="rId3">
            <a:alphaModFix/>
          </a:blip>
          <a:srcRect b="0" l="6465" r="6395" t="0"/>
          <a:stretch/>
        </p:blipFill>
        <p:spPr>
          <a:xfrm>
            <a:off x="4415412" y="0"/>
            <a:ext cx="47285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9"/>
          <p:cNvSpPr txBox="1"/>
          <p:nvPr/>
        </p:nvSpPr>
        <p:spPr>
          <a:xfrm>
            <a:off x="439175" y="3825950"/>
            <a:ext cx="34122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States with +ve Change in Inbound Migration -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Kerala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Tamil Nadu, Himachal Pradesh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0"/>
          <p:cNvSpPr txBox="1"/>
          <p:nvPr>
            <p:ph idx="4294967295" type="title"/>
          </p:nvPr>
        </p:nvSpPr>
        <p:spPr>
          <a:xfrm>
            <a:off x="0" y="43050"/>
            <a:ext cx="45720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STATE- 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GENDER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 GAP</a:t>
            </a:r>
            <a:endParaRPr sz="3300"/>
          </a:p>
        </p:txBody>
      </p:sp>
      <p:sp>
        <p:nvSpPr>
          <p:cNvPr id="663" name="Google Shape;663;p90"/>
          <p:cNvSpPr txBox="1"/>
          <p:nvPr>
            <p:ph idx="4294967295" type="body"/>
          </p:nvPr>
        </p:nvSpPr>
        <p:spPr>
          <a:xfrm>
            <a:off x="129150" y="545250"/>
            <a:ext cx="42399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There are 3 labels of states based on the types of workers which migrate there-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Label1 - Highly Female Dominant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Label2- Moderately </a:t>
            </a:r>
            <a:r>
              <a:rPr b="1" lang="en" sz="1100"/>
              <a:t>Male Dominant</a:t>
            </a:r>
            <a:r>
              <a:rPr b="1" lang="en" sz="1200"/>
              <a:t>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Label3- </a:t>
            </a:r>
            <a:r>
              <a:rPr b="1" lang="en" sz="1100"/>
              <a:t>Moderately Female Dominant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/>
              <a:t> </a:t>
            </a:r>
            <a:endParaRPr b="1" sz="1200"/>
          </a:p>
        </p:txBody>
      </p:sp>
      <p:graphicFrame>
        <p:nvGraphicFramePr>
          <p:cNvPr id="664" name="Google Shape;664;p90"/>
          <p:cNvGraphicFramePr/>
          <p:nvPr/>
        </p:nvGraphicFramePr>
        <p:xfrm>
          <a:off x="362700" y="170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454800"/>
                <a:gridCol w="1139050"/>
                <a:gridCol w="2252750"/>
              </a:tblGrid>
              <a:tr h="135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+ve change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Highly Female Dominant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 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Moderately 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Male Dominant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Highly Female Dominant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 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Moderately Female Dominant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Moderately 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Male Dominant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 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Moderately Female Dominant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-ve change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Moderately 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Male Dominant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Highly Female Dominant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Moderately Female Dominant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Highly Female Dominant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Moderately Female Dominant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Moderately </a:t>
                      </a: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Male Dominant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 </a:t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5" name="Google Shape;66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897" y="0"/>
            <a:ext cx="47761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1"/>
          <p:cNvSpPr txBox="1"/>
          <p:nvPr>
            <p:ph idx="4294967295" type="title"/>
          </p:nvPr>
        </p:nvSpPr>
        <p:spPr>
          <a:xfrm>
            <a:off x="0" y="43050"/>
            <a:ext cx="45720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STATE- 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LITERACY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 GAP</a:t>
            </a:r>
            <a:endParaRPr sz="3300"/>
          </a:p>
        </p:txBody>
      </p:sp>
      <p:sp>
        <p:nvSpPr>
          <p:cNvPr id="671" name="Google Shape;671;p91"/>
          <p:cNvSpPr txBox="1"/>
          <p:nvPr>
            <p:ph idx="4294967295" type="body"/>
          </p:nvPr>
        </p:nvSpPr>
        <p:spPr>
          <a:xfrm>
            <a:off x="166050" y="437175"/>
            <a:ext cx="42399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There are 3 labels of states based on the types of workers which migrate there-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Label1 - </a:t>
            </a:r>
            <a:r>
              <a:rPr b="1" lang="en" sz="1100"/>
              <a:t>Illiterate Dominant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Label2- </a:t>
            </a:r>
            <a:r>
              <a:rPr b="1" lang="en" sz="1100"/>
              <a:t>Balanced literates and Illiterates </a:t>
            </a:r>
            <a:r>
              <a:rPr b="1" lang="en" sz="1200"/>
              <a:t>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Label3- </a:t>
            </a:r>
            <a:r>
              <a:rPr b="1" lang="en" sz="1100"/>
              <a:t>Literate Dominant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/>
              <a:t> </a:t>
            </a:r>
            <a:endParaRPr b="1" sz="1200"/>
          </a:p>
        </p:txBody>
      </p:sp>
      <p:graphicFrame>
        <p:nvGraphicFramePr>
          <p:cNvPr id="672" name="Google Shape;672;p91"/>
          <p:cNvGraphicFramePr/>
          <p:nvPr/>
        </p:nvGraphicFramePr>
        <p:xfrm>
          <a:off x="65325" y="16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430375"/>
                <a:gridCol w="640650"/>
                <a:gridCol w="3703900"/>
              </a:tblGrid>
              <a:tr h="64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+ve change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Lato"/>
                        <a:buChar char="●"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Illiterate Dominant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 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Balanced literates &amp;  Illiterates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Lato"/>
                        <a:buChar char="●"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Illiterate Dominant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 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Literate Dominant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Lato"/>
                        <a:buChar char="●"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Balanced literates &amp;  Illiterates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 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Literate Dominant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-ve change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Lato"/>
                        <a:buChar char="●"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Balanced literates &amp; Illiterates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Illiterate Dominant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Lato"/>
                        <a:buChar char="●"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Literate Dominant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Illiterate Dominant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Lato"/>
                        <a:buChar char="●"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Literate Dominant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Balanced literates and Illiterates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 in literacy gap of migrants 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73" name="Google Shape;673;p91"/>
          <p:cNvPicPr preferRelativeResize="0"/>
          <p:nvPr/>
        </p:nvPicPr>
        <p:blipFill rotWithShape="1">
          <a:blip r:embed="rId3">
            <a:alphaModFix/>
          </a:blip>
          <a:srcRect b="0" l="7145" r="6025" t="0"/>
          <a:stretch/>
        </p:blipFill>
        <p:spPr>
          <a:xfrm>
            <a:off x="4956975" y="0"/>
            <a:ext cx="41870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91"/>
          <p:cNvSpPr txBox="1"/>
          <p:nvPr/>
        </p:nvSpPr>
        <p:spPr>
          <a:xfrm>
            <a:off x="65325" y="3543775"/>
            <a:ext cx="42477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Kerala and north eastern states have increased incidence of literate migrants since 2001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Northern India has seen an increase in illiterate migrants since 2001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688488" y="119600"/>
            <a:ext cx="75555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5. P</a:t>
            </a: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ersonal/professional reason for migration</a:t>
            </a:r>
            <a:r>
              <a:rPr lang="en" sz="2300"/>
              <a:t>           		</a:t>
            </a:r>
            <a:endParaRPr sz="2300"/>
          </a:p>
        </p:txBody>
      </p:sp>
      <p:grpSp>
        <p:nvGrpSpPr>
          <p:cNvPr id="136" name="Google Shape;136;p20"/>
          <p:cNvGrpSpPr/>
          <p:nvPr/>
        </p:nvGrpSpPr>
        <p:grpSpPr>
          <a:xfrm>
            <a:off x="865350" y="575600"/>
            <a:ext cx="7201775" cy="3235725"/>
            <a:chOff x="865350" y="575600"/>
            <a:chExt cx="7201775" cy="3235725"/>
          </a:xfrm>
        </p:grpSpPr>
        <p:sp>
          <p:nvSpPr>
            <p:cNvPr id="137" name="Google Shape;137;p20"/>
            <p:cNvSpPr txBox="1"/>
            <p:nvPr/>
          </p:nvSpPr>
          <p:spPr>
            <a:xfrm>
              <a:off x="1149925" y="575600"/>
              <a:ext cx="22341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1:  Very High personal, low professional reason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8" name="Google Shape;138;p20"/>
            <p:cNvSpPr txBox="1"/>
            <p:nvPr/>
          </p:nvSpPr>
          <p:spPr>
            <a:xfrm>
              <a:off x="3424300" y="575600"/>
              <a:ext cx="23226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2:  High personal, low professional reason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5787175" y="607750"/>
              <a:ext cx="21621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3:  Low personal, high professional reason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40" name="Google Shape;140;p20"/>
            <p:cNvPicPr preferRelativeResize="0"/>
            <p:nvPr/>
          </p:nvPicPr>
          <p:blipFill rotWithShape="1">
            <a:blip r:embed="rId4">
              <a:alphaModFix/>
            </a:blip>
            <a:srcRect b="0" l="0" r="0" t="5704"/>
            <a:stretch/>
          </p:blipFill>
          <p:spPr>
            <a:xfrm>
              <a:off x="865350" y="1103025"/>
              <a:ext cx="7201775" cy="27083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41" name="Google Shape;141;p20"/>
          <p:cNvGraphicFramePr/>
          <p:nvPr/>
        </p:nvGraphicFramePr>
        <p:xfrm>
          <a:off x="652275" y="3887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136200"/>
                <a:gridCol w="3360000"/>
                <a:gridCol w="1182075"/>
                <a:gridCol w="1139150"/>
                <a:gridCol w="1094050"/>
              </a:tblGrid>
              <a:tr h="35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Parameter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Label-1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Label-2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Label-3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87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Reason Gap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%Migrants migrating for personal reason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76-98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72-96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37-71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25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Migrants migrating for professional reason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1-23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3-27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28-62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 txBox="1"/>
          <p:nvPr>
            <p:ph idx="4294967295" type="title"/>
          </p:nvPr>
        </p:nvSpPr>
        <p:spPr>
          <a:xfrm>
            <a:off x="0" y="43050"/>
            <a:ext cx="45720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STATE-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INTRA/INTER STATE MIGRATION</a:t>
            </a:r>
            <a:endParaRPr sz="3000"/>
          </a:p>
        </p:txBody>
      </p:sp>
      <p:sp>
        <p:nvSpPr>
          <p:cNvPr id="680" name="Google Shape;680;p92"/>
          <p:cNvSpPr txBox="1"/>
          <p:nvPr>
            <p:ph idx="4294967295" type="body"/>
          </p:nvPr>
        </p:nvSpPr>
        <p:spPr>
          <a:xfrm>
            <a:off x="121975" y="459625"/>
            <a:ext cx="42399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There are 3 labels of states based on the types of workers which migrate there- 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Label1 - </a:t>
            </a:r>
            <a:r>
              <a:rPr b="1" lang="en" sz="1000"/>
              <a:t>Intra State Dominant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Label2- </a:t>
            </a:r>
            <a:r>
              <a:rPr b="1" lang="en" sz="1000">
                <a:solidFill>
                  <a:srgbClr val="666666"/>
                </a:solidFill>
              </a:rPr>
              <a:t>Lower Intra-Inter State Gap</a:t>
            </a:r>
            <a:endParaRPr b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Label3- </a:t>
            </a:r>
            <a:r>
              <a:rPr b="1" lang="en" sz="1000"/>
              <a:t>Inter State Dominant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100"/>
              <a:t> </a:t>
            </a:r>
            <a:endParaRPr b="1" sz="1100"/>
          </a:p>
        </p:txBody>
      </p:sp>
      <p:graphicFrame>
        <p:nvGraphicFramePr>
          <p:cNvPr id="681" name="Google Shape;681;p92"/>
          <p:cNvGraphicFramePr/>
          <p:nvPr/>
        </p:nvGraphicFramePr>
        <p:xfrm>
          <a:off x="121963" y="16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382850"/>
                <a:gridCol w="648350"/>
                <a:gridCol w="3950175"/>
              </a:tblGrid>
              <a:tr h="49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+ve change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Intra State Dominant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 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Lower Intra-Inter State Gap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Intra State Dominant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 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Inter State Dominant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Lower Intra-Inter State Gap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 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Inter State Dominant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-ve change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Lower Intra-Inter State Gap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Intra State Dominant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Inter State Dominant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Intra State Dominant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100"/>
                        <a:buFont typeface="Lato"/>
                        <a:buChar char="●"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Inter State Dominant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→ 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Lower Intra-Inter State Gap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change </a:t>
                      </a:r>
                      <a:endParaRPr sz="11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82" name="Google Shape;682;p92"/>
          <p:cNvPicPr preferRelativeResize="0"/>
          <p:nvPr/>
        </p:nvPicPr>
        <p:blipFill rotWithShape="1">
          <a:blip r:embed="rId3">
            <a:alphaModFix/>
          </a:blip>
          <a:srcRect b="0" l="2267" r="0" t="0"/>
          <a:stretch/>
        </p:blipFill>
        <p:spPr>
          <a:xfrm>
            <a:off x="5229575" y="0"/>
            <a:ext cx="39144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92"/>
          <p:cNvSpPr txBox="1"/>
          <p:nvPr/>
        </p:nvSpPr>
        <p:spPr>
          <a:xfrm>
            <a:off x="121975" y="4025700"/>
            <a:ext cx="48996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Jharkhand is the state which had increased incidence of inter-state migrants  between 2001 and 2011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</a:t>
            </a:r>
            <a:r>
              <a:rPr lang="en"/>
              <a:t>Inbound and Outbound migration at State and UT level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230825"/>
            <a:ext cx="80644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5"/>
          <p:cNvSpPr txBox="1"/>
          <p:nvPr>
            <p:ph idx="4294967295" type="title"/>
          </p:nvPr>
        </p:nvSpPr>
        <p:spPr>
          <a:xfrm>
            <a:off x="0" y="228600"/>
            <a:ext cx="910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Top states &amp; UTs with maximum increase in Inbound Migration (from 2001 - 2011)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699" name="Google Shape;699;p95"/>
          <p:cNvGraphicFramePr/>
          <p:nvPr/>
        </p:nvGraphicFramePr>
        <p:xfrm>
          <a:off x="952500" y="140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Sr.No.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State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Increase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KERALA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0.853529742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TAMIL NADU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0.701607988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MEGHALAYA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0.558767185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DADRA &amp; NAGAR HAVELI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0.543963336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MANIPUR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0.535823897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ANDHRA PRADESH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0.463894952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NAGALAND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0.450327884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KARNATAKA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0.378513695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sp>
        <p:nvSpPr>
          <p:cNvPr id="700" name="Google Shape;700;p95"/>
          <p:cNvSpPr txBox="1"/>
          <p:nvPr/>
        </p:nvSpPr>
        <p:spPr>
          <a:xfrm>
            <a:off x="607500" y="699125"/>
            <a:ext cx="78927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Formula →  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[(Inbound_2011/2011_Population) - (Inbound_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2001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/2001_Population)]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*  100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(Inbound_2001/2001_Population)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75" y="152400"/>
            <a:ext cx="80610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7"/>
          <p:cNvSpPr txBox="1"/>
          <p:nvPr>
            <p:ph idx="4294967295"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Top states &amp; UTs with maximum increase in Outbound Migration (from 2001 - 2011)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711" name="Google Shape;711;p97"/>
          <p:cNvGraphicFramePr/>
          <p:nvPr/>
        </p:nvGraphicFramePr>
        <p:xfrm>
          <a:off x="952500" y="12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Sr.No.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State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Increase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Chandigarh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6.14276749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Puducherry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9.55381456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Lakshadweep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5.25936447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Uttarakhand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3.1123578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Himachal Pradesh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2.70816256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2.54782605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Uttar Pradesh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1.3064817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Rajasthan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1.63881232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sp>
        <p:nvSpPr>
          <p:cNvPr id="712" name="Google Shape;712;p97"/>
          <p:cNvSpPr txBox="1"/>
          <p:nvPr/>
        </p:nvSpPr>
        <p:spPr>
          <a:xfrm>
            <a:off x="443850" y="468625"/>
            <a:ext cx="82563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Formula →  [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(2011_Outbound_Migrants/2011_Population)-(2001_Outbound_Migrants/2001_Population)]*100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(2001_Outbound_Migrants/2001_Population)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8"/>
          <p:cNvSpPr txBox="1"/>
          <p:nvPr>
            <p:ph idx="4294967295" type="title"/>
          </p:nvPr>
        </p:nvSpPr>
        <p:spPr>
          <a:xfrm>
            <a:off x="0" y="0"/>
            <a:ext cx="91440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Top states &amp; UTs with maximum decrease in Outbound Migration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(from 2001 - 2011)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718" name="Google Shape;718;p98"/>
          <p:cNvGraphicFramePr/>
          <p:nvPr/>
        </p:nvGraphicFramePr>
        <p:xfrm>
          <a:off x="952500" y="12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Sr.No.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State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Decrease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Jharkhand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-0.7757665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Chhattisgarh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-0.7420327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Tamil Nadu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-0.6567535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Mizoram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-0.591598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Maharashtra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-0.5692244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Gujarat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-0.5243877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Nagaland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-0.4416085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b="1"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Andhra Pradesh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-0.4386745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sp>
        <p:nvSpPr>
          <p:cNvPr id="719" name="Google Shape;719;p98"/>
          <p:cNvSpPr txBox="1"/>
          <p:nvPr/>
        </p:nvSpPr>
        <p:spPr>
          <a:xfrm>
            <a:off x="443850" y="527200"/>
            <a:ext cx="82563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Formula →  [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(2011_Outbound_Migrants/2011_Population)-(2001_Outbound_Migrants/2001_Population)]*100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(2001_Outbound_Migrants/2001_Population)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0"/>
          <p:cNvSpPr txBox="1"/>
          <p:nvPr>
            <p:ph idx="4294967295" type="title"/>
          </p:nvPr>
        </p:nvSpPr>
        <p:spPr>
          <a:xfrm>
            <a:off x="97100" y="381000"/>
            <a:ext cx="89691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Observations from the change in inbound and outbound migration</a:t>
            </a:r>
            <a:endParaRPr/>
          </a:p>
        </p:txBody>
      </p:sp>
      <p:sp>
        <p:nvSpPr>
          <p:cNvPr id="730" name="Google Shape;730;p100"/>
          <p:cNvSpPr txBox="1"/>
          <p:nvPr>
            <p:ph idx="4294967295" type="body"/>
          </p:nvPr>
        </p:nvSpPr>
        <p:spPr>
          <a:xfrm>
            <a:off x="856225" y="1885875"/>
            <a:ext cx="7688700" cy="23034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en" sz="1900">
                <a:solidFill>
                  <a:schemeClr val="dk2"/>
                </a:solidFill>
              </a:rPr>
              <a:t>Delhi is the only state that has </a:t>
            </a:r>
            <a:r>
              <a:rPr lang="en" sz="1900">
                <a:solidFill>
                  <a:schemeClr val="dk2"/>
                </a:solidFill>
              </a:rPr>
              <a:t>+ve change in Outbound but -ve change in Inbound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en" sz="1900">
                <a:solidFill>
                  <a:schemeClr val="dk2"/>
                </a:solidFill>
              </a:rPr>
              <a:t>Most states have had -ve change in Outbound but +ve change in Inbound, i.e. Inbound migration in these states has increased but outbound migration has decreased. This can be an indication of urban sprawl.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1"/>
          <p:cNvSpPr txBox="1"/>
          <p:nvPr>
            <p:ph type="title"/>
          </p:nvPr>
        </p:nvSpPr>
        <p:spPr>
          <a:xfrm>
            <a:off x="729450" y="1322450"/>
            <a:ext cx="7688400" cy="18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graphs of Inbound Migration vs other migration variables at district-level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/>
        </p:nvSpPr>
        <p:spPr>
          <a:xfrm>
            <a:off x="613375" y="-261975"/>
            <a:ext cx="75555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5. Personal/professional reason for migration</a:t>
            </a:r>
            <a:r>
              <a:rPr lang="en" sz="2300"/>
              <a:t>           		</a:t>
            </a:r>
            <a:endParaRPr sz="2300"/>
          </a:p>
        </p:txBody>
      </p:sp>
      <p:graphicFrame>
        <p:nvGraphicFramePr>
          <p:cNvPr id="147" name="Google Shape;147;p21"/>
          <p:cNvGraphicFramePr/>
          <p:nvPr/>
        </p:nvGraphicFramePr>
        <p:xfrm>
          <a:off x="1229288" y="38232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{2A836526-1C5C-413E-9874-F7DC64F1E4A8}</a:tableStyleId>
              </a:tblPr>
              <a:tblGrid>
                <a:gridCol w="1136200"/>
                <a:gridCol w="3360000"/>
                <a:gridCol w="1182075"/>
                <a:gridCol w="1139150"/>
              </a:tblGrid>
              <a:tr h="35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Variable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Parameter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Label-1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Label-2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87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Reason Gap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%Migrants migrating for personal reason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61-90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21-67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25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% Migrants migrating for professional reason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1-19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3-52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0" l="0" r="0" t="882"/>
          <a:stretch/>
        </p:blipFill>
        <p:spPr>
          <a:xfrm>
            <a:off x="1422200" y="1071550"/>
            <a:ext cx="5924026" cy="266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1"/>
          <p:cNvGrpSpPr/>
          <p:nvPr/>
        </p:nvGrpSpPr>
        <p:grpSpPr>
          <a:xfrm>
            <a:off x="2114325" y="620300"/>
            <a:ext cx="5047350" cy="435175"/>
            <a:chOff x="1149925" y="575600"/>
            <a:chExt cx="5047350" cy="435175"/>
          </a:xfrm>
        </p:grpSpPr>
        <p:sp>
          <p:nvSpPr>
            <p:cNvPr id="150" name="Google Shape;150;p21"/>
            <p:cNvSpPr txBox="1"/>
            <p:nvPr/>
          </p:nvSpPr>
          <p:spPr>
            <a:xfrm>
              <a:off x="4035175" y="591675"/>
              <a:ext cx="21621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2:  Low personal, high professional reason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1149925" y="575600"/>
              <a:ext cx="22341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Label 1:  Very High personal, low professional reason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00" y="152400"/>
            <a:ext cx="8047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88" y="109175"/>
            <a:ext cx="8054224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03"/>
          <p:cNvSpPr txBox="1"/>
          <p:nvPr/>
        </p:nvSpPr>
        <p:spPr>
          <a:xfrm>
            <a:off x="628500" y="554750"/>
            <a:ext cx="788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 understanding about the type of migrant workers and incidence of migration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52400"/>
            <a:ext cx="80645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04"/>
          <p:cNvSpPr txBox="1"/>
          <p:nvPr/>
        </p:nvSpPr>
        <p:spPr>
          <a:xfrm>
            <a:off x="628500" y="554750"/>
            <a:ext cx="788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 understanding about the literacy of migrants and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incidence of migration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50" y="152400"/>
            <a:ext cx="80538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05"/>
          <p:cNvSpPr txBox="1"/>
          <p:nvPr/>
        </p:nvSpPr>
        <p:spPr>
          <a:xfrm>
            <a:off x="628500" y="554750"/>
            <a:ext cx="788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 understanding about the reason gap of migrants and incidence of migration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38" y="152400"/>
            <a:ext cx="80507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